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21" r:id="rId2"/>
    <p:sldId id="393" r:id="rId3"/>
    <p:sldId id="358" r:id="rId4"/>
    <p:sldId id="367" r:id="rId5"/>
    <p:sldId id="381" r:id="rId6"/>
    <p:sldId id="388" r:id="rId7"/>
    <p:sldId id="389" r:id="rId8"/>
    <p:sldId id="391" r:id="rId9"/>
    <p:sldId id="386" r:id="rId10"/>
    <p:sldId id="387" r:id="rId11"/>
  </p:sldIdLst>
  <p:sldSz cx="9144000" cy="6858000" type="screen4x3"/>
  <p:notesSz cx="6888163" cy="100203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FF9900"/>
    <a:srgbClr val="5F5F5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644" autoAdjust="0"/>
    <p:restoredTop sz="94660"/>
  </p:normalViewPr>
  <p:slideViewPr>
    <p:cSldViewPr>
      <p:cViewPr>
        <p:scale>
          <a:sx n="84" d="100"/>
          <a:sy n="84" d="100"/>
        </p:scale>
        <p:origin x="-468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50888"/>
            <a:ext cx="5011737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59325"/>
            <a:ext cx="5510213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Click to edit Master text styles</a:t>
            </a:r>
          </a:p>
          <a:p>
            <a:pPr lvl="1"/>
            <a:r>
              <a:rPr lang="el-GR" noProof="0" smtClean="0"/>
              <a:t>Second level</a:t>
            </a:r>
          </a:p>
          <a:p>
            <a:pPr lvl="2"/>
            <a:r>
              <a:rPr lang="el-GR" noProof="0" smtClean="0"/>
              <a:t>Third level</a:t>
            </a:r>
          </a:p>
          <a:p>
            <a:pPr lvl="3"/>
            <a:r>
              <a:rPr lang="el-GR" noProof="0" smtClean="0"/>
              <a:t>Fourth level</a:t>
            </a:r>
          </a:p>
          <a:p>
            <a:pPr lvl="4"/>
            <a:r>
              <a:rPr lang="el-GR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D997A21-1C5D-4860-A276-BFDF51756A5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CF1AC7-192E-46DA-AEB4-A4F3E10CA6F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74A796-3FD9-41EF-99EC-93F9BCA1C3A5}" type="slidenum">
              <a:rPr lang="el-GR" smtClean="0"/>
              <a:pPr/>
              <a:t>2</a:t>
            </a:fld>
            <a:endParaRPr lang="el-GR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163" y="4759325"/>
            <a:ext cx="5049837" cy="4510088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F7C513-7CDB-41AB-A913-379C23F44D45}" type="slidenum">
              <a:rPr lang="el-GR" smtClean="0"/>
              <a:pPr/>
              <a:t>3</a:t>
            </a:fld>
            <a:endParaRPr lang="el-GR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163" y="4759325"/>
            <a:ext cx="5049837" cy="4510088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1C79AC-C444-4D95-99BB-BD26A80DABD4}" type="slidenum">
              <a:rPr lang="el-GR" smtClean="0"/>
              <a:pPr/>
              <a:t>4</a:t>
            </a:fld>
            <a:endParaRPr lang="el-G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16C88F-AC55-4874-84F0-7CFDFF1BAA46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542B2-3CE4-4E3F-9E6A-E1A2358E225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ECF8E-A004-4D61-8EB8-70C12985ECF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FB518-2080-487E-9A29-8F211521615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1A99E-AD49-4D14-AE1A-CF53BFB8F07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90D8A-73C5-4F00-AF95-A0DDA8E18C9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3FF66-7CBC-49E1-AB8E-67C90F17DD5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8D0B9-7F2D-44B2-81DF-DF22FAD1E97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CF26A-1AB1-4924-8C4B-DE2767A1582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6F406-C8BE-46A0-8B81-DF0BC7A3A6D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4D94A-CF46-4402-B3DB-E4AB54965C6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A5F6E-8502-4134-9658-F13BDAF1434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44A75-2F95-4030-AFAC-675AC61B970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136FED75-61C2-41C2-B45E-E3B20BEE8F3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pic>
        <p:nvPicPr>
          <p:cNvPr id="1031" name="Picture 13" descr="Galaxy Powerpoint-10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0825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Galaxy Powerpoint-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" y="1588"/>
            <a:ext cx="9140825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4191000"/>
            <a:ext cx="22479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609600" y="1231900"/>
            <a:ext cx="83058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28625" indent="-285750" algn="just" eaLnBrk="0" hangingPunct="0">
              <a:buFont typeface="Arial" pitchFamily="34" charset="0"/>
              <a:buChar char="•"/>
              <a:defRPr/>
            </a:pP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Иновативна технология за разработка на бизнес софтуерни приложения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142875" algn="just" eaLnBrk="0" hangingPunct="0">
              <a:defRPr/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28625" indent="-457200" algn="just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Технология ползваща достиженията на най-съвременните международни тенденции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, </a:t>
            </a: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комбинираща в себе си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Microsoft .NET Framework 4 </a:t>
            </a: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 най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-</a:t>
            </a: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съвременните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средства за разработка на софтуерни приложения на 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SingularLogic</a:t>
            </a:r>
            <a:endParaRPr lang="el-GR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142875" algn="just" eaLnBrk="0" hangingPunct="0">
              <a:defRPr/>
            </a:pPr>
            <a:endParaRPr lang="el-GR" dirty="0">
              <a:solidFill>
                <a:srgbClr val="595959"/>
              </a:solidFill>
              <a:latin typeface="Century Gothic" pitchFamily="34" charset="0"/>
            </a:endParaRPr>
          </a:p>
          <a:p>
            <a:pPr marL="142875" algn="just" eaLnBrk="0" hangingPunct="0">
              <a:defRPr/>
            </a:pPr>
            <a:r>
              <a:rPr lang="bg-BG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Ключови характеристики</a:t>
            </a:r>
            <a:endParaRPr lang="en-US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Неограничени възможности за настройка и персонализация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Достъп от всякъде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Автоматизация на процесите 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Вземане на решения и контрол с един поглед на екрана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Лесен ъпгрейд без нужда от обучения и трансфер на данни</a:t>
            </a:r>
            <a:endParaRPr lang="el-GR" b="1" dirty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Уникален клиентски опит</a:t>
            </a:r>
          </a:p>
          <a:p>
            <a:pPr marL="4429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defRPr/>
            </a:pPr>
            <a:r>
              <a:rPr lang="bg-BG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Доказан потребителски опит и ползи за бизнеса в една модерна работна среда, осигуряваща висока продуктивност  и  растящ  потенциал</a:t>
            </a:r>
            <a:endParaRPr lang="el-GR" dirty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300538" y="-26988"/>
            <a:ext cx="4691062" cy="1143001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Galaxy is</a:t>
            </a:r>
            <a:endParaRPr lang="el-GR" sz="36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 spd="med" advTm="22000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57200"/>
            <a:ext cx="22669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2057400"/>
            <a:ext cx="7689850" cy="2343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685800" y="2819400"/>
            <a:ext cx="76962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 smtClean="0">
                <a:latin typeface="Century Gothic" pitchFamily="34" charset="0"/>
              </a:rPr>
              <a:t>CRM </a:t>
            </a:r>
            <a:r>
              <a:rPr lang="bg-BG" b="1" dirty="0" smtClean="0">
                <a:latin typeface="Century Gothic" pitchFamily="34" charset="0"/>
              </a:rPr>
              <a:t>системата подходяща за всички компании, без значение от техния икономически сектор или големина.</a:t>
            </a:r>
            <a:endParaRPr lang="en-US" b="1" dirty="0" smtClean="0">
              <a:latin typeface="Century Gothic" pitchFamily="34" charset="0"/>
            </a:endParaRPr>
          </a:p>
          <a:p>
            <a:pPr>
              <a:defRPr/>
            </a:pPr>
            <a:r>
              <a:rPr lang="bg-BG" dirty="0" smtClean="0">
                <a:solidFill>
                  <a:schemeClr val="bg1"/>
                </a:solidFill>
                <a:latin typeface="Century Gothic" pitchFamily="34" charset="0"/>
              </a:rPr>
              <a:t>Оптимизация</a:t>
            </a:r>
            <a:r>
              <a:rPr lang="bg-BG" dirty="0" smtClean="0">
                <a:solidFill>
                  <a:schemeClr val="bg1"/>
                </a:solidFill>
                <a:latin typeface="Century Gothic" pitchFamily="34" charset="0"/>
              </a:rPr>
              <a:t>, управление, организиране и мониторинг на връзките с клиенти.</a:t>
            </a:r>
            <a:endParaRPr lang="el-GR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/>
          <a:srcRect t="6429" b="5336"/>
          <a:stretch>
            <a:fillRect/>
          </a:stretch>
        </p:blipFill>
        <p:spPr bwMode="auto">
          <a:xfrm>
            <a:off x="6629400" y="4191000"/>
            <a:ext cx="2057400" cy="1543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38600" y="0"/>
            <a:ext cx="4565650" cy="1143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bg-BG" sz="2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ФУНКЦИОНАЛНОСТ</a:t>
            </a:r>
            <a:endParaRPr lang="el-GR" sz="2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209800" y="976313"/>
            <a:ext cx="6324600" cy="5499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Управление на контакти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Управление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на ресурси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Дейности</a:t>
            </a:r>
            <a:endParaRPr lang="ru-RU" sz="14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Масови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мероприятия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Търговски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възможности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Отчитане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на разходи (отнася се за продажби)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Процес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на одобрение 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Синхронизация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с MS-Outlook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Телемаркетинг</a:t>
            </a:r>
            <a:endParaRPr lang="ru-RU" sz="14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Работни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процеси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Хелп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деск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Мониторинг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на конкуренцията 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Проекти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, задачи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Договори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за поддръжка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Изложения-конференции </a:t>
            </a:r>
            <a:endParaRPr lang="ru-RU" sz="14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Търговски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кампании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Схеми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за лоялни клиенти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Аутсорсинг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на телемаркетинг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r>
              <a:rPr lang="ru-RU" sz="1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Таймшиит </a:t>
            </a:r>
            <a:r>
              <a:rPr lang="ru-RU" sz="1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-отчитане</a:t>
            </a:r>
          </a:p>
          <a:p>
            <a:pPr marL="271463" indent="-271463">
              <a:lnSpc>
                <a:spcPct val="120000"/>
              </a:lnSpc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ü"/>
              <a:defRPr/>
            </a:pPr>
            <a:endParaRPr lang="el-GR" sz="14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71463" indent="-271463" eaLnBrk="0" hangingPunct="0">
              <a:lnSpc>
                <a:spcPct val="11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endParaRPr lang="el-GR" sz="1400" b="1" dirty="0">
              <a:solidFill>
                <a:srgbClr val="FF99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66800" y="1066800"/>
            <a:ext cx="6985000" cy="47679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6213" indent="-176213">
              <a:lnSpc>
                <a:spcPct val="120000"/>
              </a:lnSpc>
              <a:buClr>
                <a:schemeClr val="accent6"/>
              </a:buClr>
              <a:buFont typeface="Wingdings" pitchFamily="2" charset="2"/>
              <a:buChar char="ü"/>
              <a:defRPr/>
            </a:pPr>
            <a:endParaRPr lang="el-GR" sz="16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>
              <a:spcAft>
                <a:spcPts val="510"/>
              </a:spcAft>
            </a:pP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Отчети за различни нива на управление: </a:t>
            </a:r>
            <a:r>
              <a:rPr lang="bg-BG" sz="1400" b="1" dirty="0" smtClean="0">
                <a:solidFill>
                  <a:srgbClr val="585858"/>
                </a:solidFill>
                <a:latin typeface="Century Gothic"/>
                <a:ea typeface="Calibri"/>
                <a:cs typeface="Century Gothic"/>
              </a:rPr>
              <a:t>Голям брой готови отчети във всеки модул на системата. Възможност за промяна и експорт във всички известни файл формати.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0"/>
              </a:spcAft>
            </a:pPr>
            <a:r>
              <a:rPr lang="bg-BG" sz="14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400" b="1" dirty="0" smtClean="0">
                <a:solidFill>
                  <a:srgbClr val="585858"/>
                </a:solidFill>
                <a:latin typeface="Century Gothic"/>
                <a:ea typeface="Calibri"/>
                <a:cs typeface="Century Gothic"/>
              </a:rPr>
              <a:t>Възможност за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създаване на отчети</a:t>
            </a:r>
            <a:r>
              <a:rPr lang="bg-BG" sz="1400" b="1" dirty="0" smtClean="0">
                <a:solidFill>
                  <a:srgbClr val="585858"/>
                </a:solidFill>
                <a:latin typeface="Century Gothic"/>
                <a:ea typeface="Calibri"/>
                <a:cs typeface="Century Gothic"/>
              </a:rPr>
              <a:t>, като всеки потребител може да използва два типа инструменти: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425"/>
              </a:spcAft>
            </a:pPr>
            <a:r>
              <a:rPr lang="bg-BG" sz="1400" dirty="0" smtClean="0">
                <a:solidFill>
                  <a:srgbClr val="FF9900"/>
                </a:solidFill>
                <a:latin typeface="Arial"/>
                <a:ea typeface="Calibri"/>
                <a:cs typeface="Century Gothic"/>
              </a:rPr>
              <a:t>•</a:t>
            </a:r>
            <a:r>
              <a:rPr lang="bg-BG" sz="1400" b="1" dirty="0" smtClean="0">
                <a:solidFill>
                  <a:srgbClr val="585858"/>
                </a:solidFill>
                <a:latin typeface="Century Gothic"/>
                <a:ea typeface="Calibri"/>
                <a:cs typeface="Century Gothic"/>
              </a:rPr>
              <a:t>Средства за опростени отчети – генератор на отчети;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0"/>
              </a:spcAft>
            </a:pPr>
            <a:r>
              <a:rPr lang="bg-BG" sz="1400" dirty="0" smtClean="0">
                <a:solidFill>
                  <a:srgbClr val="FF9900"/>
                </a:solidFill>
                <a:latin typeface="Arial"/>
                <a:ea typeface="Calibri"/>
                <a:cs typeface="Century Gothic"/>
              </a:rPr>
              <a:t>•</a:t>
            </a:r>
            <a:r>
              <a:rPr lang="bg-BG" sz="1400" b="1" dirty="0" smtClean="0">
                <a:solidFill>
                  <a:srgbClr val="585858"/>
                </a:solidFill>
                <a:latin typeface="Century Gothic"/>
                <a:ea typeface="Calibri"/>
                <a:cs typeface="Century Gothic"/>
              </a:rPr>
              <a:t>Средства за комплексни отчети – вижюал репортинг с допълнителна възможност да се промени формата на отчета.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535"/>
              </a:spcAft>
            </a:pPr>
            <a:r>
              <a:rPr lang="bg-BG" sz="14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400" b="1" dirty="0" smtClean="0">
                <a:solidFill>
                  <a:srgbClr val="585858"/>
                </a:solidFill>
                <a:latin typeface="Century Gothic"/>
                <a:ea typeface="Calibri"/>
                <a:cs typeface="Century Gothic"/>
              </a:rPr>
              <a:t>Широк обхват от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готови </a:t>
            </a:r>
            <a:r>
              <a:rPr lang="bg-BG" sz="1400" b="1" dirty="0" smtClean="0">
                <a:solidFill>
                  <a:srgbClr val="585858"/>
                </a:solidFill>
                <a:latin typeface="Century Gothic"/>
                <a:ea typeface="Calibri"/>
                <a:cs typeface="Century Gothic"/>
              </a:rPr>
              <a:t>статистки с формата за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OLAP Views/ Grids </a:t>
            </a:r>
            <a:r>
              <a:rPr lang="bg-BG" sz="1400" b="1" dirty="0" smtClean="0">
                <a:solidFill>
                  <a:srgbClr val="585858"/>
                </a:solidFill>
                <a:latin typeface="Century Gothic"/>
                <a:ea typeface="Calibri"/>
                <a:cs typeface="Century Gothic"/>
              </a:rPr>
              <a:t>и създаване на ваши собствени, използвайки удобни потребителски средства. 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535"/>
              </a:spcAft>
            </a:pPr>
            <a:r>
              <a:rPr lang="bg-BG" sz="14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400" b="1" i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Ключови индикатори за представяне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(показатели за ефективност -KPIs), </a:t>
            </a:r>
            <a:r>
              <a:rPr lang="bg-BG" sz="1400" b="1" dirty="0" smtClean="0">
                <a:solidFill>
                  <a:srgbClr val="585858"/>
                </a:solidFill>
                <a:latin typeface="Century Gothic"/>
                <a:ea typeface="Calibri"/>
                <a:cs typeface="Century Gothic"/>
              </a:rPr>
              <a:t>пример: Текущ търговски отчет, реализирани /загубени продажби за определен период от време и др.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0"/>
              </a:spcAft>
            </a:pPr>
            <a:r>
              <a:rPr lang="bg-BG" sz="14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400" b="1" dirty="0" smtClean="0">
                <a:solidFill>
                  <a:srgbClr val="585858"/>
                </a:solidFill>
                <a:latin typeface="Century Gothic"/>
                <a:ea typeface="Calibri"/>
                <a:cs typeface="Century Gothic"/>
              </a:rPr>
              <a:t>Възможност за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изпълнение на асинхронни отчети </a:t>
            </a:r>
            <a:r>
              <a:rPr lang="bg-BG" sz="1400" b="1" dirty="0" smtClean="0">
                <a:solidFill>
                  <a:srgbClr val="585858"/>
                </a:solidFill>
                <a:latin typeface="Century Gothic"/>
                <a:ea typeface="Calibri"/>
                <a:cs typeface="Century Gothic"/>
              </a:rPr>
              <a:t>, така че работните процеси на други системни транзакции (операции) да не бъдат забавяни. След като изпълнението е завършено системата запазва този отчет и информира потребителя (чрез сигнален механизъм).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 marL="176213" indent="-176213">
              <a:lnSpc>
                <a:spcPct val="12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endParaRPr lang="el-GR" sz="1400" b="1" dirty="0">
              <a:solidFill>
                <a:srgbClr val="595959"/>
              </a:solidFill>
              <a:latin typeface="Century Gothic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2667000" y="152400"/>
            <a:ext cx="63071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r" eaLnBrk="0" hangingPunct="0">
              <a:defRPr/>
            </a:pPr>
            <a:r>
              <a:rPr lang="bg-BG" sz="2400" b="1" kern="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Конкурентни предимства</a:t>
            </a:r>
            <a:endParaRPr lang="el-GR" sz="2400" b="1" kern="0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+mj-ea"/>
              <a:cs typeface="+mj-cs"/>
            </a:endParaRPr>
          </a:p>
          <a:p>
            <a:pPr algn="r" eaLnBrk="0" hangingPunct="0">
              <a:defRPr/>
            </a:pPr>
            <a:r>
              <a:rPr lang="en-US" sz="24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M.I.S</a:t>
            </a:r>
            <a:endParaRPr lang="el-GR" sz="2000" b="1" kern="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284663" y="0"/>
            <a:ext cx="4689475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bg-BG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Конкурентни предимства</a:t>
            </a:r>
            <a:endParaRPr lang="el-GR" sz="2400" b="1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62000" y="1549400"/>
            <a:ext cx="7315200" cy="423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endParaRPr lang="en-US" sz="1400" b="1" dirty="0">
              <a:solidFill>
                <a:srgbClr val="7F7F7F"/>
              </a:solidFill>
              <a:latin typeface="Century Gothic" pitchFamily="34" charset="0"/>
              <a:cs typeface="Times New Roman" pitchFamily="18" charset="0"/>
            </a:endParaRPr>
          </a:p>
          <a:p>
            <a:pPr>
              <a:spcAft>
                <a:spcPts val="315"/>
              </a:spcAft>
            </a:pPr>
            <a:r>
              <a:rPr lang="bg-BG" sz="14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CRM потребителите могат да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синхронизират </a:t>
            </a:r>
            <a:r>
              <a:rPr lang="bg-BG" sz="14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данните от системата, с тези от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MS Outlook </a:t>
            </a:r>
            <a:r>
              <a:rPr lang="bg-BG" sz="14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на персоналния си компютър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315"/>
              </a:spcAft>
            </a:pPr>
            <a:r>
              <a:rPr lang="bg-BG" sz="14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4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CRM управлява списъци от съществуващи и потенциални клиенти/ фирми и управителите им. За всяка фирма тя включва аналитична информация за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предпочитана и ефективна комуникация, промоционални действия и поддръжка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315"/>
              </a:spcAft>
            </a:pPr>
            <a:r>
              <a:rPr lang="bg-BG" sz="14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4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Предлага възможности за проследяване връзките на контактите с различен бизнес (т.е. независим счетоводител, който предлага услуги на много компании) 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315"/>
              </a:spcAft>
            </a:pPr>
            <a:r>
              <a:rPr lang="bg-BG" sz="14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4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Следи клиента от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първия контакт до успешната продажба и след това неговата нужда от поддръжка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315"/>
              </a:spcAft>
            </a:pPr>
            <a:r>
              <a:rPr lang="bg-BG" sz="14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4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Управление на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възможности за продажба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315"/>
              </a:spcAft>
            </a:pPr>
            <a:r>
              <a:rPr lang="bg-BG" sz="14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4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Предлага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прогнозиране на продажбите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315"/>
              </a:spcAft>
            </a:pPr>
            <a:r>
              <a:rPr lang="bg-BG" sz="14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4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Проследява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ефективността на  ресурсите 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0"/>
              </a:spcAft>
            </a:pPr>
            <a:r>
              <a:rPr lang="bg-BG" sz="14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4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от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контактите </a:t>
            </a:r>
            <a:r>
              <a:rPr lang="bg-BG" sz="14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и </a:t>
            </a:r>
            <a:r>
              <a:rPr lang="bg-BG" sz="14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маркетинговите действия</a:t>
            </a:r>
            <a:endParaRPr lang="bg-BG" sz="14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 marL="271463" indent="-271463" eaLnBrk="0" hangingPunct="0">
              <a:lnSpc>
                <a:spcPct val="150000"/>
              </a:lnSpc>
              <a:buClr>
                <a:srgbClr val="FF9900"/>
              </a:buClr>
              <a:defRPr/>
            </a:pPr>
            <a:endParaRPr lang="el-GR" sz="1400" b="1" dirty="0">
              <a:solidFill>
                <a:srgbClr val="7F7F7F"/>
              </a:solidFill>
              <a:latin typeface="Century Gothic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886200"/>
            <a:ext cx="3352800" cy="228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284663" y="0"/>
            <a:ext cx="4689475" cy="1143000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bg-BG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Конкурентни предимства</a:t>
            </a:r>
            <a:endParaRPr lang="el-GR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85800" y="1489075"/>
            <a:ext cx="6858000" cy="363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Aft>
                <a:spcPts val="400"/>
              </a:spcAft>
            </a:pPr>
            <a:r>
              <a:rPr lang="bg-BG" sz="16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Следи </a:t>
            </a:r>
            <a:r>
              <a:rPr lang="bg-BG" sz="16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ресурсите на компанията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, включвайки отдели, служители и тяхното оборудване, техните графици и наличност.</a:t>
            </a:r>
            <a:endParaRPr lang="bg-BG" sz="16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0"/>
              </a:spcAft>
            </a:pPr>
            <a:r>
              <a:rPr lang="bg-BG" sz="16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Предлага възможност </a:t>
            </a:r>
            <a:r>
              <a:rPr lang="bg-BG" sz="16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да се определят работни процеси 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за изпълнение на много нива, с множество отговорни служители за одобрения и получатели, с цел да се оптимизира организацията на вътрешните процедури</a:t>
            </a:r>
          </a:p>
          <a:p>
            <a:pPr>
              <a:spcAft>
                <a:spcPts val="0"/>
              </a:spcAft>
            </a:pPr>
            <a:endParaRPr lang="en-US" sz="1600" b="1" dirty="0">
              <a:solidFill>
                <a:schemeClr val="bg2"/>
              </a:solidFill>
              <a:latin typeface="Century Gothic" pitchFamily="34" charset="0"/>
              <a:cs typeface="Arial" charset="0"/>
            </a:endParaRPr>
          </a:p>
          <a:p>
            <a:pPr>
              <a:spcAft>
                <a:spcPts val="0"/>
              </a:spcAft>
            </a:pPr>
            <a:r>
              <a:rPr lang="bg-BG" sz="16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6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Автоматизация </a:t>
            </a:r>
            <a:r>
              <a:rPr lang="bg-BG" sz="16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на дейностите и възможност за дефиниране на тяхното поведение и процеси.</a:t>
            </a:r>
            <a:endParaRPr lang="bg-BG" sz="16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0"/>
              </a:spcAft>
            </a:pPr>
            <a:r>
              <a:rPr lang="bg-BG" sz="16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Създаване на </a:t>
            </a:r>
            <a:r>
              <a:rPr lang="bg-BG" sz="16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масови действия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, свързани с кампании, масов мейлинг на персонализирани електронни писма, SMS, писма, факсове</a:t>
            </a:r>
            <a:endParaRPr lang="bg-BG" sz="16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 marL="271463" indent="-271463" eaLnBrk="0" hangingPunct="0">
              <a:lnSpc>
                <a:spcPct val="12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endParaRPr lang="el-GR" sz="1600" b="1" dirty="0">
              <a:solidFill>
                <a:schemeClr val="bg2"/>
              </a:solidFill>
              <a:latin typeface="Century Gothic" pitchFamily="34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914400"/>
            <a:ext cx="1371600" cy="911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8198" name="Group 5"/>
          <p:cNvGrpSpPr>
            <a:grpSpLocks/>
          </p:cNvGrpSpPr>
          <p:nvPr/>
        </p:nvGrpSpPr>
        <p:grpSpPr bwMode="auto">
          <a:xfrm>
            <a:off x="5638800" y="4191000"/>
            <a:ext cx="1981200" cy="2028825"/>
            <a:chOff x="3395663" y="2109788"/>
            <a:chExt cx="2352675" cy="2638425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95663" y="2109788"/>
              <a:ext cx="2352675" cy="263842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33107" y="2208884"/>
              <a:ext cx="763488" cy="30141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343897" y="3810932"/>
              <a:ext cx="456208" cy="14245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43800" y="2895600"/>
            <a:ext cx="1346200" cy="996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284663" y="0"/>
            <a:ext cx="4689475" cy="1143000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bg-BG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Конкурентни предимства</a:t>
            </a:r>
            <a:endParaRPr lang="el-GR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914400" y="1792288"/>
            <a:ext cx="7315200" cy="3457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Aft>
                <a:spcPts val="315"/>
              </a:spcAft>
            </a:pPr>
            <a:r>
              <a:rPr lang="bg-BG" sz="16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6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База </a:t>
            </a:r>
            <a:r>
              <a:rPr lang="bg-BG" sz="16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данни за клиентска поддръжка с данни за запитвания, 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оплаквания, изисквания, проблеми, и предложени действия/ решения.</a:t>
            </a:r>
            <a:endParaRPr lang="bg-BG" sz="16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315"/>
              </a:spcAft>
            </a:pPr>
            <a:r>
              <a:rPr lang="bg-BG" sz="16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Следи </a:t>
            </a:r>
            <a:r>
              <a:rPr lang="bg-BG" sz="16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конкуренти 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за компаниите и конкурентните им продукти.</a:t>
            </a:r>
            <a:endParaRPr lang="bg-BG" sz="16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315"/>
              </a:spcAft>
            </a:pPr>
            <a:r>
              <a:rPr lang="bg-BG" sz="16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Включва и следи </a:t>
            </a:r>
            <a:r>
              <a:rPr lang="bg-BG" sz="16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организационната схема 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на компанията с възможност да се възлагат задачи на определени служители, въз основа на роли и позиции във фирмената схема, покани за срещи, информация за наличност на служители и/ или оборудване. </a:t>
            </a:r>
            <a:endParaRPr lang="bg-BG" sz="16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>
              <a:spcAft>
                <a:spcPts val="0"/>
              </a:spcAft>
            </a:pPr>
            <a:r>
              <a:rPr lang="bg-BG" sz="1600" dirty="0" smtClean="0">
                <a:solidFill>
                  <a:srgbClr val="FF9900"/>
                </a:solidFill>
                <a:latin typeface="Wingdings"/>
                <a:ea typeface="Calibri"/>
                <a:cs typeface="Wingdings"/>
              </a:rPr>
              <a:t>ü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Съвременна </a:t>
            </a:r>
            <a:r>
              <a:rPr lang="bg-BG" sz="1600" b="1" dirty="0" smtClean="0">
                <a:solidFill>
                  <a:srgbClr val="FF9900"/>
                </a:solidFill>
                <a:latin typeface="Century Gothic"/>
                <a:ea typeface="Calibri"/>
                <a:cs typeface="Century Gothic"/>
              </a:rPr>
              <a:t>система за сигурност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, основаваща се на фирмената </a:t>
            </a:r>
            <a:r>
              <a:rPr lang="bg-BG" sz="16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организационна схема </a:t>
            </a:r>
            <a:r>
              <a:rPr lang="bg-BG" sz="1600" b="1" dirty="0" smtClean="0">
                <a:solidFill>
                  <a:srgbClr val="808080"/>
                </a:solidFill>
                <a:latin typeface="Century Gothic"/>
                <a:ea typeface="Calibri"/>
                <a:cs typeface="Century Gothic"/>
              </a:rPr>
              <a:t>и в същото време на различните роли които могат да съществуват в отдел, клон- бизнес единица. </a:t>
            </a:r>
            <a:endParaRPr lang="bg-BG" sz="16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  <a:p>
            <a:pPr marL="271463" indent="-271463" eaLnBrk="0" hangingPunct="0">
              <a:lnSpc>
                <a:spcPct val="12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endParaRPr lang="el-GR" sz="1600" b="1" dirty="0">
              <a:solidFill>
                <a:schemeClr val="bg2"/>
              </a:solidFill>
              <a:latin typeface="Century Gothic" pitchFamily="34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914400"/>
            <a:ext cx="1184275" cy="792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495800"/>
            <a:ext cx="914400" cy="1349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85800" y="2003425"/>
            <a:ext cx="7848600" cy="1902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Times New Roman" pitchFamily="18" charset="0"/>
              </a:rPr>
              <a:t> </a:t>
            </a:r>
            <a:r>
              <a:rPr lang="en-US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Times New Roman" pitchFamily="18" charset="0"/>
              </a:rPr>
              <a:t>On line – offline</a:t>
            </a:r>
            <a:endParaRPr lang="el-GR" sz="1600" dirty="0">
              <a:latin typeface="Century Gothic" pitchFamily="34" charset="0"/>
            </a:endParaRPr>
          </a:p>
          <a:p>
            <a:pPr>
              <a:spcAft>
                <a:spcPts val="0"/>
              </a:spcAft>
            </a:pPr>
            <a:r>
              <a:rPr lang="bg-BG" sz="1600" b="1" dirty="0" smtClean="0">
                <a:solidFill>
                  <a:srgbClr val="7E7E7E"/>
                </a:solidFill>
                <a:latin typeface="Century Gothic"/>
                <a:ea typeface="Calibri"/>
                <a:cs typeface="Century Gothic"/>
              </a:rPr>
              <a:t>Ако по дадена причина интернет връзката се разпадне, то отдалечен потребител може да продължи да въвежда данни в системата без никакви проблеми (освен да издава фактури) и при връзка с централния сървър, системата ще синхронизира информацията между отдалечените места и централния сървър (транзакции, обновяване на цени, нова информация за клиенти и др.) </a:t>
            </a:r>
            <a:endParaRPr lang="bg-BG" sz="1600" dirty="0">
              <a:solidFill>
                <a:srgbClr val="000000"/>
              </a:solidFill>
              <a:latin typeface="Century Gothic"/>
              <a:ea typeface="Calibri"/>
              <a:cs typeface="Century Gothic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bg-BG"/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4267200" y="0"/>
            <a:ext cx="4691063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bg-BG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Конкурентни предимства</a:t>
            </a:r>
            <a:endParaRPr lang="el-GR" sz="2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4191000"/>
            <a:ext cx="2182813" cy="1800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2" descr="Galaxy Powerpoint-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" y="1588"/>
            <a:ext cx="9140825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Box 3"/>
          <p:cNvSpPr txBox="1">
            <a:spLocks noChangeArrowheads="1"/>
          </p:cNvSpPr>
          <p:nvPr/>
        </p:nvSpPr>
        <p:spPr bwMode="auto">
          <a:xfrm>
            <a:off x="842963" y="4343400"/>
            <a:ext cx="70807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dirty="0" smtClean="0">
                <a:solidFill>
                  <a:srgbClr val="FF9900"/>
                </a:solidFill>
                <a:latin typeface="Century Gothic" pitchFamily="34" charset="0"/>
              </a:rPr>
              <a:t>Вижте днес, как вашият бизнес върви към бъдещето !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5651</TotalTime>
  <Words>761</Words>
  <Application>Microsoft Office PowerPoint</Application>
  <PresentationFormat>On-screen Show (4:3)</PresentationFormat>
  <Paragraphs>83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Slide 1</vt:lpstr>
      <vt:lpstr>Galaxy is</vt:lpstr>
      <vt:lpstr>Slide 3</vt:lpstr>
      <vt:lpstr>ФУНКЦИОНАЛНОСТ</vt:lpstr>
      <vt:lpstr>Slide 5</vt:lpstr>
      <vt:lpstr>Конкурентни предимства</vt:lpstr>
      <vt:lpstr>Конкурентни предимства</vt:lpstr>
      <vt:lpstr>Конкурентни предимства</vt:lpstr>
      <vt:lpstr>Конкурентни предимства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Ivailo Dimitrov</cp:lastModifiedBy>
  <cp:revision>750</cp:revision>
  <cp:lastPrinted>1601-01-01T00:00:00Z</cp:lastPrinted>
  <dcterms:created xsi:type="dcterms:W3CDTF">1601-01-01T00:00:00Z</dcterms:created>
  <dcterms:modified xsi:type="dcterms:W3CDTF">2012-07-10T07:55:02Z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