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21" r:id="rId2"/>
    <p:sldId id="371" r:id="rId3"/>
    <p:sldId id="358" r:id="rId4"/>
    <p:sldId id="367" r:id="rId5"/>
    <p:sldId id="370" r:id="rId6"/>
    <p:sldId id="368" r:id="rId7"/>
    <p:sldId id="369" r:id="rId8"/>
    <p:sldId id="365" r:id="rId9"/>
    <p:sldId id="364" r:id="rId10"/>
  </p:sldIdLst>
  <p:sldSz cx="9144000" cy="6858000" type="screen4x3"/>
  <p:notesSz cx="6888163" cy="100203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  <p:clrMru>
    <a:srgbClr val="5F5F5F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5835" autoAdjust="0"/>
    <p:restoredTop sz="94660"/>
  </p:normalViewPr>
  <p:slideViewPr>
    <p:cSldViewPr>
      <p:cViewPr>
        <p:scale>
          <a:sx n="84" d="100"/>
          <a:sy n="84" d="100"/>
        </p:scale>
        <p:origin x="-39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69A86F7-5830-4C1F-BAA1-3CCB0301177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E81F2B-A45F-4160-B739-BE2D55F7AD0F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62E457-94D4-4E44-A068-9ECEBCA1523A}" type="slidenum">
              <a:rPr lang="el-GR" smtClean="0"/>
              <a:pPr/>
              <a:t>2</a:t>
            </a:fld>
            <a:endParaRPr lang="el-GR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4759325"/>
            <a:ext cx="5049837" cy="4510088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D27765-A285-4691-8C7A-3896A1D0C8E4}" type="slidenum">
              <a:rPr lang="el-GR" smtClean="0"/>
              <a:pPr/>
              <a:t>3</a:t>
            </a:fld>
            <a:endParaRPr lang="el-GR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4759325"/>
            <a:ext cx="5049837" cy="4510088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789E53-3225-4A82-99D1-2568B45BE2D6}" type="slidenum">
              <a:rPr lang="el-GR" smtClean="0"/>
              <a:pPr/>
              <a:t>4</a:t>
            </a:fld>
            <a:endParaRPr lang="el-G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16C7CC-A314-443A-9E4B-092566F33FB6}" type="slidenum">
              <a:rPr lang="el-GR" smtClean="0"/>
              <a:pPr/>
              <a:t>5</a:t>
            </a:fld>
            <a:endParaRPr lang="el-G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B674B1-A438-42A3-B4FF-0257B0BAE0D7}" type="slidenum">
              <a:rPr lang="el-GR" smtClean="0"/>
              <a:pPr/>
              <a:t>6</a:t>
            </a:fld>
            <a:endParaRPr lang="el-G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996570-87D3-4DAB-80C1-25F83CF7C858}" type="slidenum">
              <a:rPr lang="el-GR" smtClean="0"/>
              <a:pPr/>
              <a:t>7</a:t>
            </a:fld>
            <a:endParaRPr lang="el-G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E67F6-CA94-4231-BA32-0D65A3017EE0}" type="slidenum">
              <a:rPr lang="el-GR" smtClean="0"/>
              <a:pPr/>
              <a:t>9</a:t>
            </a:fld>
            <a:endParaRPr lang="el-G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4759325"/>
            <a:ext cx="5049837" cy="4510088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39FBE-7937-4F4C-B0D2-3895C05369F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B06EF-6789-465B-914C-0442DCD7BB1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C95BA-FBFC-4DA4-9A31-0F7CC2348A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76750-3832-4A64-A186-4E03E2EF0E7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7B069-519B-404D-86E1-6EE777DF912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F90F3-62B5-4A44-B7E6-9D8C1F85B35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EAFCE-1981-4FBA-81C5-52E721CDA76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5251B-D7B5-4475-B99A-4686FFE0328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DC3EE-5831-452E-B553-D864404343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F3DBB-8853-4648-BBDB-D0BCA2651A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8B483-A7F9-4FDB-9264-19F560F5F04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FBC08-DBAE-4FB6-929D-4CD9E1B338B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3A1592E-8081-49C9-831D-4EF3DA15E46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pic>
        <p:nvPicPr>
          <p:cNvPr id="1031" name="Picture 13" descr="Galaxy Powerpoint-10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082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Image:French_Elle_cover.jpg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e-tipos.com/pdfViewer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Galaxy Powerpoint-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1588"/>
            <a:ext cx="9140825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267200"/>
            <a:ext cx="34099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609600" y="1231900"/>
            <a:ext cx="8305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28625" indent="-285750" algn="just" eaLnBrk="0" hangingPunct="0">
              <a:buFont typeface="Arial" pitchFamily="34" charset="0"/>
              <a:buChar char="•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Иновативна технология за разработка на бизнес софтуерни приложения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142875" algn="just" eaLnBrk="0" hangingPunct="0">
              <a:defRPr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28625" indent="-457200" algn="just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Технология ползваща достиженията на най-съвременните международни тенденции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, </a:t>
            </a: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комбинираща в себе си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Microsoft .NET Framework 4 </a:t>
            </a: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 най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</a:t>
            </a: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съвременните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средства за разработка на софтуерни приложения на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SingularLogic</a:t>
            </a:r>
            <a:endParaRPr lang="el-GR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142875" algn="just" eaLnBrk="0" hangingPunct="0">
              <a:defRPr/>
            </a:pPr>
            <a:endParaRPr lang="el-GR" dirty="0">
              <a:solidFill>
                <a:srgbClr val="595959"/>
              </a:solidFill>
              <a:latin typeface="Century Gothic" pitchFamily="34" charset="0"/>
            </a:endParaRPr>
          </a:p>
          <a:p>
            <a:pPr marL="142875" algn="just" eaLnBrk="0" hangingPunct="0">
              <a:defRPr/>
            </a:pPr>
            <a:r>
              <a:rPr lang="bg-BG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Ключови характеристики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Неограничени възможности за настройка и персонализация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Достъп от всякъде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Автоматизация на процесите 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Вземане на решения и контрол с един поглед на екрана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Лесен ъпгрейд без нужда от обучения и трансфер на данни</a:t>
            </a:r>
            <a:endParaRPr lang="el-GR" b="1" dirty="0" smtClean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442913" indent="-300038" algn="just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Уникален клиентски опит</a:t>
            </a:r>
          </a:p>
          <a:p>
            <a:pPr marL="4429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defRPr/>
            </a:pPr>
            <a:r>
              <a:rPr lang="bg-BG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Доказан потребителски опит и ползи за бизнеса в една модерна работна среда, осигуряваща висока продуктивност  и  растящ  потенциал</a:t>
            </a:r>
            <a:endParaRPr lang="el-GR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00538" y="-26988"/>
            <a:ext cx="4691062" cy="11430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Galaxy </a:t>
            </a:r>
            <a:r>
              <a:rPr lang="bg-BG" sz="36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е</a:t>
            </a:r>
            <a:endParaRPr lang="el-GR" sz="36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spd="med" advTm="22000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381000" y="2809650"/>
            <a:ext cx="5029200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ts val="600"/>
              </a:spcBef>
              <a:defRPr/>
            </a:pPr>
            <a:r>
              <a:rPr lang="bg-BG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Най-съвременната информационна</a:t>
            </a:r>
          </a:p>
          <a:p>
            <a:pPr algn="ctr" eaLnBrk="0" hangingPunct="0">
              <a:lnSpc>
                <a:spcPct val="120000"/>
              </a:lnSpc>
              <a:spcBef>
                <a:spcPts val="600"/>
              </a:spcBef>
              <a:defRPr/>
            </a:pPr>
            <a:r>
              <a:rPr lang="bg-BG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 система за малки и средни</a:t>
            </a:r>
          </a:p>
          <a:p>
            <a:pPr algn="ctr" eaLnBrk="0" hangingPunct="0">
              <a:lnSpc>
                <a:spcPct val="120000"/>
              </a:lnSpc>
              <a:spcBef>
                <a:spcPts val="600"/>
              </a:spcBef>
              <a:defRPr/>
            </a:pPr>
            <a:r>
              <a:rPr lang="bg-BG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 търговски</a:t>
            </a:r>
            <a:r>
              <a:rPr lang="en-US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 </a:t>
            </a:r>
            <a:r>
              <a:rPr lang="bg-BG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фирми, </a:t>
            </a:r>
          </a:p>
          <a:p>
            <a:pPr algn="ctr" eaLnBrk="0" hangingPunct="0">
              <a:lnSpc>
                <a:spcPct val="120000"/>
              </a:lnSpc>
              <a:spcBef>
                <a:spcPts val="600"/>
              </a:spcBef>
              <a:defRPr/>
            </a:pPr>
            <a:r>
              <a:rPr lang="bg-BG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независимо от дейността им </a:t>
            </a:r>
          </a:p>
          <a:p>
            <a:pPr algn="ctr" eaLnBrk="0" hangingPunct="0">
              <a:lnSpc>
                <a:spcPct val="120000"/>
              </a:lnSpc>
              <a:spcBef>
                <a:spcPts val="600"/>
              </a:spcBef>
              <a:defRPr/>
            </a:pPr>
            <a:r>
              <a:rPr lang="bg-BG" sz="2000" b="1" dirty="0" smtClean="0">
                <a:solidFill>
                  <a:schemeClr val="bg2">
                    <a:lumMod val="75000"/>
                  </a:schemeClr>
                </a:solidFill>
                <a:latin typeface="Century Gothic" pitchFamily="34" charset="0"/>
              </a:rPr>
              <a:t>и сектора, в който работят</a:t>
            </a:r>
            <a:endParaRPr lang="en-US" sz="2000" b="1" dirty="0" smtClean="0">
              <a:solidFill>
                <a:schemeClr val="bg2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7200" y="1143000"/>
            <a:ext cx="85344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152" tIns="49576" rIns="99152" bIns="49576"/>
          <a:lstStyle/>
          <a:p>
            <a:pPr algn="ctr" defTabSz="1073150" eaLnBrk="0" hangingPunct="0">
              <a:lnSpc>
                <a:spcPct val="98000"/>
              </a:lnSpc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Днес докоснете, </a:t>
            </a: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бъдещето на търговията</a:t>
            </a:r>
            <a:endParaRPr lang="en-US" sz="2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04800"/>
            <a:ext cx="3001963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3" descr="ibm_reta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981200"/>
            <a:ext cx="2895600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0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67200" y="0"/>
            <a:ext cx="4565650" cy="1143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ВКЛЮЧВА</a:t>
            </a:r>
            <a:endParaRPr lang="el-GR" sz="24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590800"/>
            <a:ext cx="3001963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676400" y="1423988"/>
            <a:ext cx="4267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180975" indent="-180975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Документи за продажба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Документи за доставка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Продажба на вестници и списания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Управление на стоки</a:t>
            </a:r>
            <a:endParaRPr lang="en-US" sz="1600" b="1" dirty="0">
              <a:solidFill>
                <a:srgbClr val="F7964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Отстъпки – търговска политика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Управление на клиенти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Управление на доставки</a:t>
            </a:r>
            <a:endParaRPr lang="en-US" sz="1600" b="1" dirty="0">
              <a:solidFill>
                <a:srgbClr val="F7964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Управление на бизнес срещи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Ежедневни справки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Отчети за продажби</a:t>
            </a:r>
            <a:endParaRPr lang="en-GB" sz="1600" b="1" dirty="0">
              <a:solidFill>
                <a:srgbClr val="F7964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GB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Настройка  на екрана</a:t>
            </a:r>
            <a:endParaRPr lang="en-GB" sz="1600" b="1" dirty="0">
              <a:solidFill>
                <a:srgbClr val="F7964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Съобщения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en-US" sz="1600" b="1" dirty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Интеграция на компютърна телефония (</a:t>
            </a:r>
            <a:r>
              <a:rPr lang="en-US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CTI</a:t>
            </a: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)</a:t>
            </a:r>
            <a:r>
              <a:rPr lang="en-US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endParaRPr lang="el-GR" sz="1600" dirty="0">
              <a:latin typeface="Century Gothic" pitchFamily="34" charset="0"/>
            </a:endParaRPr>
          </a:p>
          <a:p>
            <a:pPr marL="180975" indent="-180975" eaLnBrk="0" hangingPunct="0">
              <a:lnSpc>
                <a:spcPct val="120000"/>
              </a:lnSpc>
              <a:buClr>
                <a:schemeClr val="bg2"/>
              </a:buClr>
              <a:buFont typeface="Wingdings" pitchFamily="2" charset="2"/>
              <a:buChar char="ü"/>
              <a:defRPr/>
            </a:pPr>
            <a:r>
              <a:rPr lang="bg-BG" sz="1600" b="1" dirty="0" smtClean="0">
                <a:solidFill>
                  <a:srgbClr val="F7964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Лоялни клиенти - система</a:t>
            </a:r>
            <a:endParaRPr lang="en-US" sz="1600" dirty="0"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733800" y="0"/>
            <a:ext cx="5175250" cy="114300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Конкурентни предимства</a:t>
            </a:r>
            <a:endParaRPr lang="el-GR" sz="2400" dirty="0">
              <a:solidFill>
                <a:srgbClr val="FF99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765300"/>
            <a:ext cx="7620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Скорост на транзакциите, минимални опашки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Самостоятелна работа или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интеграция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 </a:t>
            </a: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    бек офис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приложение</a:t>
            </a:r>
            <a:endParaRPr lang="bg-BG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Сигурност на транзакциите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Пълна функционалност за търговия на дребно</a:t>
            </a:r>
            <a:endParaRPr lang="en-GB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defRPr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 </a:t>
            </a:r>
            <a:r>
              <a: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 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 </a:t>
            </a:r>
            <a:r>
              <a:rPr lang="el-G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(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висящи транзакции</a:t>
            </a:r>
            <a:r>
              <a:rPr lang="el-G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,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връщания</a:t>
            </a:r>
            <a:r>
              <a:rPr lang="el-G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,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различни начини на плащане</a:t>
            </a:r>
            <a:r>
              <a:rPr lang="el-G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,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клиентски списъци</a:t>
            </a:r>
            <a:r>
              <a:rPr lang="el-G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,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чужда валута</a:t>
            </a:r>
            <a:r>
              <a:rPr lang="el-G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)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Контрол на достъпа – персонализирани потребителски права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14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298700"/>
            <a:ext cx="24479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733800" y="0"/>
            <a:ext cx="5175250" cy="114300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Конкурентни предимства</a:t>
            </a:r>
            <a:endParaRPr lang="el-GR" sz="2400" dirty="0">
              <a:solidFill>
                <a:srgbClr val="FF99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2333625"/>
            <a:ext cx="73914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Отчети за продажби</a:t>
            </a:r>
            <a:endParaRPr lang="en-GB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On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/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Off line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синхронизация – работа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самостоятелно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и</a:t>
            </a: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     в мрежа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Фактуриране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Контрол и управление на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бар кодове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и везни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Контрол на доставчици и заявки от клиенти</a:t>
            </a:r>
            <a:endParaRPr lang="en-GB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5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Политика на отстъпки – ръчно или чрез зададени правила</a:t>
            </a:r>
            <a:endParaRPr lang="el-GR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3" name="Picture 12" descr="multi-channel-retail-experie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066800"/>
            <a:ext cx="2081213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Αυτή είναι απλώς μια προεπισκόπηση. Κάντε κλικ στο κουμπί &quot;Άμεση λήψη&quot;, για να κάνετε λήψη του προτύπου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057400"/>
            <a:ext cx="1219200" cy="132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733800" y="0"/>
            <a:ext cx="5175250" cy="114300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Конкурентни предимства</a:t>
            </a:r>
            <a:endParaRPr lang="el-GR" sz="2400" dirty="0">
              <a:solidFill>
                <a:srgbClr val="FF99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447800"/>
            <a:ext cx="73152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el-GR" b="1" dirty="0"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Незавършени продажби и откриване на нови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сметки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 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Контрол на касови бележки и връщане на стари вестници и списания с автоматична калкулация </a:t>
            </a: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	на печалбата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Бонус система за лоялни клиенти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Интеграция с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IP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телефонни централи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Изпращане на съобщения (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sms, mail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)</a:t>
            </a: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Работа с тъч скрийн и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чекмедже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  <a:p>
            <a:pPr marL="271463" indent="-271463">
              <a:lnSpc>
                <a:spcPct val="120000"/>
              </a:lnSpc>
              <a:buClr>
                <a:srgbClr val="FF9900"/>
              </a:buClr>
              <a:defRPr/>
            </a:pPr>
            <a:endParaRPr lang="el-GR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8197" name="Group 8"/>
          <p:cNvGrpSpPr>
            <a:grpSpLocks/>
          </p:cNvGrpSpPr>
          <p:nvPr/>
        </p:nvGrpSpPr>
        <p:grpSpPr bwMode="auto">
          <a:xfrm>
            <a:off x="7086600" y="2590800"/>
            <a:ext cx="1828800" cy="1676400"/>
            <a:chOff x="3392" y="754"/>
            <a:chExt cx="2848" cy="2648"/>
          </a:xfrm>
        </p:grpSpPr>
        <p:pic>
          <p:nvPicPr>
            <p:cNvPr id="8198" name="Picture 9" descr="Auto Triti Epaggelmatik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82" y="890"/>
              <a:ext cx="1397" cy="1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10" descr="170308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92" y="1117"/>
              <a:ext cx="1508" cy="1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11" descr="200px-French_Elle_cover">
              <a:hlinkClick r:id="rId6" tooltip="French Elle cover.jpg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54" y="1752"/>
              <a:ext cx="1200" cy="1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1" name="Picture 12" descr="Cover_kyrbim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736" y="754"/>
              <a:ext cx="1504" cy="2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765175"/>
            <a:ext cx="6840538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advTm="5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"/>
          <p:cNvSpPr>
            <a:spLocks noChangeArrowheads="1"/>
          </p:cNvSpPr>
          <p:nvPr/>
        </p:nvSpPr>
        <p:spPr bwMode="auto">
          <a:xfrm>
            <a:off x="1295400" y="1611313"/>
            <a:ext cx="6781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bg-BG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Интегрирано </a:t>
            </a: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POS </a:t>
            </a:r>
            <a:r>
              <a:rPr lang="bg-BG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решение за търговци които</a:t>
            </a: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bg-BG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искат да</a:t>
            </a:r>
            <a:r>
              <a:rPr lang="el-G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endParaRPr lang="el-GR" sz="2000" dirty="0" smtClean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3050" indent="-27305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Увеличат продуктивността си</a:t>
            </a:r>
            <a:endParaRPr lang="el-GR" sz="2000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3050" indent="-27305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По-добре да организират бизнеса си</a:t>
            </a:r>
            <a:endParaRPr lang="en-GB" sz="2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3050" indent="-27305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Да намалят човешките грешки</a:t>
            </a:r>
            <a:endParaRPr lang="en-GB" sz="2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3050" indent="-27305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Да подобрят имиджа си и клиентското обслужване</a:t>
            </a:r>
            <a:endParaRPr lang="en-GB" sz="2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73050" indent="-27305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Да увеличат клиентите си</a:t>
            </a:r>
            <a:endParaRPr lang="en-GB" sz="2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57200"/>
            <a:ext cx="3001963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0000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4867</TotalTime>
  <Words>376</Words>
  <Application>Microsoft Office PowerPoint</Application>
  <PresentationFormat>On-screen Show (4:3)</PresentationFormat>
  <Paragraphs>80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Design</vt:lpstr>
      <vt:lpstr>Slide 1</vt:lpstr>
      <vt:lpstr>Galaxy е</vt:lpstr>
      <vt:lpstr>Slide 3</vt:lpstr>
      <vt:lpstr>ВКЛЮЧВА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Ivailo Dimitrov</cp:lastModifiedBy>
  <cp:revision>691</cp:revision>
  <cp:lastPrinted>1601-01-01T00:00:00Z</cp:lastPrinted>
  <dcterms:created xsi:type="dcterms:W3CDTF">1601-01-01T00:00:00Z</dcterms:created>
  <dcterms:modified xsi:type="dcterms:W3CDTF">2012-06-18T14:19:32Z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