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sldIdLst>
    <p:sldId id="406" r:id="rId2"/>
    <p:sldId id="408" r:id="rId3"/>
    <p:sldId id="352" r:id="rId4"/>
    <p:sldId id="335" r:id="rId5"/>
    <p:sldId id="320" r:id="rId6"/>
    <p:sldId id="355" r:id="rId7"/>
    <p:sldId id="360" r:id="rId8"/>
    <p:sldId id="321" r:id="rId9"/>
    <p:sldId id="323" r:id="rId10"/>
    <p:sldId id="325" r:id="rId11"/>
    <p:sldId id="324" r:id="rId12"/>
    <p:sldId id="336" r:id="rId13"/>
    <p:sldId id="361" r:id="rId14"/>
    <p:sldId id="356" r:id="rId15"/>
    <p:sldId id="370" r:id="rId16"/>
    <p:sldId id="327" r:id="rId17"/>
    <p:sldId id="367" r:id="rId18"/>
    <p:sldId id="357" r:id="rId19"/>
    <p:sldId id="397" r:id="rId20"/>
    <p:sldId id="305" r:id="rId21"/>
  </p:sldIdLst>
  <p:sldSz cx="9144000" cy="6858000" type="screen4x3"/>
  <p:notesSz cx="6858000" cy="9144000"/>
  <p:defaultTextStyle>
    <a:defPPr>
      <a:defRPr lang="el-G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 useTimings="0">
    <p:present/>
    <p:sldAll/>
    <p:penClr>
      <a:srgbClr val="FF0000"/>
    </p:penClr>
  </p:showPr>
  <p:clrMru>
    <a:srgbClr val="FF9900"/>
    <a:srgbClr val="FF9932"/>
    <a:srgbClr val="F0F0F0"/>
    <a:srgbClr val="F09945"/>
    <a:srgbClr val="FFB871"/>
    <a:srgbClr val="FFB953"/>
    <a:srgbClr val="0F5687"/>
    <a:srgbClr val="FF6600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8D230F3-CF80-4859-8CE7-A43EE81993B5}" styleName="Light Style 1 -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16D9F66E-5EB9-4882-86FB-DCBF35E3C3E4}" styleName="Medium Style 4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E8B1032C-EA38-4F05-BA0D-38AFFFC7BED3}" styleName="Light Style 3 - Accent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912C8C85-51F0-491E-9774-3900AFEF0FD7}" styleName="Light Style 2 - Accent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5645" autoAdjust="0"/>
    <p:restoredTop sz="70588" autoAdjust="0"/>
  </p:normalViewPr>
  <p:slideViewPr>
    <p:cSldViewPr>
      <p:cViewPr>
        <p:scale>
          <a:sx n="100" d="100"/>
          <a:sy n="100" d="100"/>
        </p:scale>
        <p:origin x="-210" y="74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5CC41C0F-2670-449D-A4CA-00D5D28A3C9B}" type="datetimeFigureOut">
              <a:rPr lang="el-GR"/>
              <a:pPr>
                <a:defRPr/>
              </a:pPr>
              <a:t>3/2/2012</a:t>
            </a:fld>
            <a:endParaRPr lang="el-G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l-GR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l-GR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59813AF9-FFBC-4A7C-9D8F-0F6C97BF3EE1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457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bg-BG" smtClean="0">
              <a:solidFill>
                <a:srgbClr val="FF0000"/>
              </a:solidFill>
            </a:endParaRPr>
          </a:p>
        </p:txBody>
      </p:sp>
      <p:sp>
        <p:nvSpPr>
          <p:cNvPr id="24580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522749E-97A1-4EF3-A3AF-10A2FCA18E2E}" type="slidenum">
              <a:rPr lang="el-GR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</a:t>
            </a:fld>
            <a:endParaRPr lang="el-GR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8DF884F-E94C-401F-B0E8-DB1E6DA05D37}" type="slidenum">
              <a:rPr lang="el-GR" smtClean="0"/>
              <a:pPr/>
              <a:t>2</a:t>
            </a:fld>
            <a:endParaRPr lang="el-GR" smtClean="0"/>
          </a:p>
        </p:txBody>
      </p:sp>
      <p:sp>
        <p:nvSpPr>
          <p:cNvPr id="215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5138" y="4343110"/>
            <a:ext cx="5027724" cy="4115670"/>
          </a:xfrm>
          <a:noFill/>
          <a:ln/>
        </p:spPr>
        <p:txBody>
          <a:bodyPr/>
          <a:lstStyle/>
          <a:p>
            <a:pPr eaLnBrk="1" hangingPunct="1"/>
            <a:endParaRPr lang="bg-BG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662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bg-BG" smtClean="0"/>
          </a:p>
        </p:txBody>
      </p:sp>
      <p:sp>
        <p:nvSpPr>
          <p:cNvPr id="26628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7199ECD6-6269-4B2D-AF5B-11901652FF39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</a:t>
            </a:fld>
            <a:endParaRPr 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765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bg-BG" smtClean="0"/>
          </a:p>
        </p:txBody>
      </p:sp>
      <p:sp>
        <p:nvSpPr>
          <p:cNvPr id="27652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48B91C0-1856-4014-9731-AB9C9A60FF2B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5</a:t>
            </a:fld>
            <a:endParaRPr lang="en-US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867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bg-BG" smtClean="0"/>
          </a:p>
        </p:txBody>
      </p:sp>
      <p:sp>
        <p:nvSpPr>
          <p:cNvPr id="2867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3074024-7B4F-4563-9A9E-68ED2747AEA6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6</a:t>
            </a:fld>
            <a:endParaRPr lang="en-US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l-GR" dirty="0">
              <a:solidFill>
                <a:schemeClr val="tx1">
                  <a:lumMod val="65000"/>
                  <a:lumOff val="35000"/>
                </a:schemeClr>
              </a:solidFill>
              <a:latin typeface="Century Gothic" pitchFamily="34" charset="0"/>
            </a:endParaRPr>
          </a:p>
        </p:txBody>
      </p:sp>
      <p:sp>
        <p:nvSpPr>
          <p:cNvPr id="29700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73373C8-20A3-44FB-B38C-69B2EB506A5E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8</a:t>
            </a:fld>
            <a:endParaRPr lang="en-US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072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bg-BG" smtClean="0"/>
          </a:p>
        </p:txBody>
      </p:sp>
      <p:sp>
        <p:nvSpPr>
          <p:cNvPr id="30724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ECDA322D-45F0-47A0-B6CF-48309580BDE6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9</a:t>
            </a:fld>
            <a:endParaRPr lang="en-US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174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bg-BG" smtClean="0"/>
          </a:p>
        </p:txBody>
      </p:sp>
      <p:sp>
        <p:nvSpPr>
          <p:cNvPr id="31748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861CF66-4984-42EB-A8D0-87957C23B47C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10</a:t>
            </a:fld>
            <a:endParaRPr lang="en-US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277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bg-BG" smtClean="0"/>
          </a:p>
        </p:txBody>
      </p:sp>
      <p:sp>
        <p:nvSpPr>
          <p:cNvPr id="32772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15CE2D0-0234-4641-AD63-21F2319B879C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11</a:t>
            </a:fld>
            <a:endParaRPr lang="en-US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 smtClean="0">
              <a:solidFill>
                <a:schemeClr val="tx1">
                  <a:lumMod val="65000"/>
                  <a:lumOff val="35000"/>
                </a:schemeClr>
              </a:solidFill>
              <a:latin typeface="Century Gothic" pitchFamily="34" charset="0"/>
            </a:endParaRPr>
          </a:p>
        </p:txBody>
      </p:sp>
      <p:sp>
        <p:nvSpPr>
          <p:cNvPr id="3379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68E328B-12F9-440A-B5CA-9BF7BF56E5F9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12</a:t>
            </a:fld>
            <a:endParaRPr lang="en-US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481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bg-BG" smtClean="0"/>
          </a:p>
        </p:txBody>
      </p:sp>
      <p:sp>
        <p:nvSpPr>
          <p:cNvPr id="34820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D78D0D0-B2F5-45CB-816E-A4A448F5B81C}" type="slidenum">
              <a:rPr lang="el-GR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13</a:t>
            </a:fld>
            <a:endParaRPr lang="el-GR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584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bg-BG" smtClean="0"/>
          </a:p>
        </p:txBody>
      </p:sp>
      <p:sp>
        <p:nvSpPr>
          <p:cNvPr id="35844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D1244D6-CDB3-44F1-AE61-546E1C38BB2A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14</a:t>
            </a:fld>
            <a:endParaRPr lang="en-US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686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bg-BG" smtClean="0"/>
          </a:p>
        </p:txBody>
      </p:sp>
      <p:sp>
        <p:nvSpPr>
          <p:cNvPr id="36868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A5EEF39-5E73-4CE9-B7E8-654B457379D4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15</a:t>
            </a:fld>
            <a:endParaRPr lang="en-US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789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bg-BG" smtClean="0"/>
          </a:p>
        </p:txBody>
      </p:sp>
      <p:sp>
        <p:nvSpPr>
          <p:cNvPr id="37892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3AA0EAA-D429-4398-B03B-C3ED58608928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16</a:t>
            </a:fld>
            <a:endParaRPr lang="en-US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891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bg-BG" smtClean="0"/>
          </a:p>
        </p:txBody>
      </p:sp>
      <p:sp>
        <p:nvSpPr>
          <p:cNvPr id="3891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F38F95A-5B23-41AB-94CB-B0AAB6F17330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17</a:t>
            </a:fld>
            <a:endParaRPr lang="en-US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993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bg-BG" smtClean="0"/>
          </a:p>
        </p:txBody>
      </p:sp>
      <p:sp>
        <p:nvSpPr>
          <p:cNvPr id="39940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F7D86F6-1D04-4654-877B-920ABEA12188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18</a:t>
            </a:fld>
            <a:endParaRPr lang="en-US" smtClean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096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bg-BG" smtClean="0">
              <a:solidFill>
                <a:srgbClr val="FF0000"/>
              </a:solidFill>
            </a:endParaRPr>
          </a:p>
        </p:txBody>
      </p:sp>
      <p:sp>
        <p:nvSpPr>
          <p:cNvPr id="40964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3E070F5-EDAB-448B-B8AC-11E50FEB0EBB}" type="slidenum">
              <a:rPr lang="el-GR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19</a:t>
            </a:fld>
            <a:endParaRPr lang="el-GR" smtClean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198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bg-BG" smtClean="0"/>
          </a:p>
        </p:txBody>
      </p:sp>
      <p:sp>
        <p:nvSpPr>
          <p:cNvPr id="41988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D51FAFF-8E73-40E5-81FA-3D986C2BE108}" type="slidenum">
              <a:rPr lang="el-GR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20</a:t>
            </a:fld>
            <a:endParaRPr lang="el-GR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l-G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52A1F9-D801-4236-A6C3-655F3C91C0F4}" type="datetimeFigureOut">
              <a:rPr lang="el-GR"/>
              <a:pPr>
                <a:defRPr/>
              </a:pPr>
              <a:t>3/2/2012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77E10E-1D16-4640-8C95-2A8BFEEF3007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</p:cSld>
  <p:clrMapOvr>
    <a:masterClrMapping/>
  </p:clrMapOvr>
  <p:transition advClick="0" advTm="5000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1588" y="1588"/>
            <a:ext cx="9140825" cy="6856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CE833F-100F-40F8-B055-DA907C9A4757}" type="datetimeFigureOut">
              <a:rPr lang="el-GR"/>
              <a:pPr>
                <a:defRPr/>
              </a:pPr>
              <a:t>3/2/2012</a:t>
            </a:fld>
            <a:endParaRPr lang="el-GR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4B5F84-534C-4380-9B36-103EA849420E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</p:cSld>
  <p:clrMapOvr>
    <a:masterClrMapping/>
  </p:clrMapOvr>
  <p:transition advClick="0" advTm="5000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70B4E7-57A5-4B9A-92BD-40EBCC1D5A59}" type="datetimeFigureOut">
              <a:rPr lang="el-GR"/>
              <a:pPr>
                <a:defRPr/>
              </a:pPr>
              <a:t>3/2/2012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D86528-1A31-443A-BF32-CB5D6336E8F8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</p:cSld>
  <p:clrMapOvr>
    <a:masterClrMapping/>
  </p:clrMapOvr>
  <p:transition advClick="0" advTm="5000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133AB9-A1FE-42D0-80FE-5758060D295A}" type="datetimeFigureOut">
              <a:rPr lang="el-GR"/>
              <a:pPr>
                <a:defRPr/>
              </a:pPr>
              <a:t>3/2/2012</a:t>
            </a:fld>
            <a:endParaRPr lang="el-GR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8E987D-FA02-4AD4-A818-C1FB845BC340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</p:cSld>
  <p:clrMapOvr>
    <a:masterClrMapping/>
  </p:clrMapOvr>
  <p:transition advClick="0" advTm="5000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5AD97E-5B58-4631-969A-6BA4EE7FD0F0}" type="datetimeFigureOut">
              <a:rPr lang="el-GR"/>
              <a:pPr>
                <a:defRPr/>
              </a:pPr>
              <a:t>3/2/2012</a:t>
            </a:fld>
            <a:endParaRPr lang="el-GR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62E07F-DA62-4918-8FBF-EB5753C5902E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</p:cSld>
  <p:clrMapOvr>
    <a:masterClrMapping/>
  </p:clrMapOvr>
  <p:transition advClick="0" advTm="5000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97AC85-EDC2-453F-ADCF-A295FF24F864}" type="datetimeFigureOut">
              <a:rPr lang="el-GR"/>
              <a:pPr>
                <a:defRPr/>
              </a:pPr>
              <a:t>3/2/2012</a:t>
            </a:fld>
            <a:endParaRPr lang="el-GR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0EA270-EEDC-45D0-8A0E-6ADA94143EA8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</p:cSld>
  <p:clrMapOvr>
    <a:masterClrMapping/>
  </p:clrMapOvr>
  <p:transition advClick="0" advTm="5000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D231BA-38FD-47B5-B66A-DEF8F47E31A0}" type="datetimeFigureOut">
              <a:rPr lang="el-GR"/>
              <a:pPr>
                <a:defRPr/>
              </a:pPr>
              <a:t>3/2/2012</a:t>
            </a:fld>
            <a:endParaRPr lang="el-GR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8B3DCC-EC02-4F7B-AF43-44E97C28B749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</p:cSld>
  <p:clrMapOvr>
    <a:masterClrMapping/>
  </p:clrMapOvr>
  <p:transition advClick="0" advTm="5000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6A7BDD-920C-48A9-A84A-15CC98CE8A30}" type="datetimeFigureOut">
              <a:rPr lang="el-GR"/>
              <a:pPr>
                <a:defRPr/>
              </a:pPr>
              <a:t>3/2/2012</a:t>
            </a:fld>
            <a:endParaRPr lang="el-GR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B504A0-3DFF-40E2-98AB-7A0ED6A22EE0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</p:cSld>
  <p:clrMapOvr>
    <a:masterClrMapping/>
  </p:clrMapOvr>
  <p:transition advClick="0" advTm="5000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l-GR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22B7AA-8A11-44F2-87B6-8F60978751DB}" type="datetimeFigureOut">
              <a:rPr lang="el-GR"/>
              <a:pPr>
                <a:defRPr/>
              </a:pPr>
              <a:t>3/2/2012</a:t>
            </a:fld>
            <a:endParaRPr lang="el-GR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1F00D8-9340-48AF-B477-7DB110C20B01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</p:cSld>
  <p:clrMapOvr>
    <a:masterClrMapping/>
  </p:clrMapOvr>
  <p:transition advClick="0" advTm="5000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140763-EEF5-42F5-95A7-BC8A7974FF61}" type="datetimeFigureOut">
              <a:rPr lang="el-GR"/>
              <a:pPr>
                <a:defRPr/>
              </a:pPr>
              <a:t>3/2/2012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4E8654-2C4C-4849-9D91-5545ABA64CEA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</p:cSld>
  <p:clrMapOvr>
    <a:masterClrMapping/>
  </p:clrMapOvr>
  <p:transition advClick="0" advTm="5000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FD6A4E-BE5D-42E0-8D60-A03B9F95E711}" type="datetimeFigureOut">
              <a:rPr lang="el-GR"/>
              <a:pPr>
                <a:defRPr/>
              </a:pPr>
              <a:t>3/2/2012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EC8B2A-3A6D-4386-A814-25F427849212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</p:cSld>
  <p:clrMapOvr>
    <a:masterClrMapping/>
  </p:clrMapOvr>
  <p:transition advClick="0" advTm="5000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l-GR" smtClean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E6B8343B-C19C-452A-8785-A20B80432713}" type="datetimeFigureOut">
              <a:rPr lang="el-GR"/>
              <a:pPr>
                <a:defRPr/>
              </a:pPr>
              <a:t>3/2/2012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AA2667CC-6F3A-49D5-9F3C-A5827313C89A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707" r:id="rId2"/>
    <p:sldLayoutId id="2147483698" r:id="rId3"/>
    <p:sldLayoutId id="2147483699" r:id="rId4"/>
    <p:sldLayoutId id="2147483700" r:id="rId5"/>
    <p:sldLayoutId id="2147483701" r:id="rId6"/>
    <p:sldLayoutId id="2147483702" r:id="rId7"/>
    <p:sldLayoutId id="2147483703" r:id="rId8"/>
    <p:sldLayoutId id="2147483704" r:id="rId9"/>
    <p:sldLayoutId id="2147483705" r:id="rId10"/>
    <p:sldLayoutId id="2147483706" r:id="rId11"/>
  </p:sldLayoutIdLst>
  <p:transition advClick="0" advTm="5000">
    <p:fade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3" Type="http://schemas.openxmlformats.org/officeDocument/2006/relationships/image" Target="../media/image5.png"/><Relationship Id="rId7" Type="http://schemas.openxmlformats.org/officeDocument/2006/relationships/image" Target="../media/image9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10" Type="http://schemas.openxmlformats.org/officeDocument/2006/relationships/image" Target="../media/image12.png"/><Relationship Id="rId4" Type="http://schemas.openxmlformats.org/officeDocument/2006/relationships/image" Target="../media/image6.jpeg"/><Relationship Id="rId9" Type="http://schemas.openxmlformats.org/officeDocument/2006/relationships/image" Target="../media/image11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jpeg"/><Relationship Id="rId4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png"/><Relationship Id="rId4" Type="http://schemas.openxmlformats.org/officeDocument/2006/relationships/image" Target="../media/image16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jpeg"/><Relationship Id="rId3" Type="http://schemas.openxmlformats.org/officeDocument/2006/relationships/image" Target="../media/image22.png"/><Relationship Id="rId7" Type="http://schemas.openxmlformats.org/officeDocument/2006/relationships/image" Target="../media/image25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jpeg"/><Relationship Id="rId5" Type="http://schemas.openxmlformats.org/officeDocument/2006/relationships/image" Target="../media/image23.png"/><Relationship Id="rId4" Type="http://schemas.openxmlformats.org/officeDocument/2006/relationships/image" Target="../media/image6.jpeg"/><Relationship Id="rId9" Type="http://schemas.openxmlformats.org/officeDocument/2006/relationships/image" Target="../media/image27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8.png"/><Relationship Id="rId4" Type="http://schemas.openxmlformats.org/officeDocument/2006/relationships/image" Target="../media/image33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9.jpeg"/><Relationship Id="rId4" Type="http://schemas.openxmlformats.org/officeDocument/2006/relationships/image" Target="../media/image3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3.png"/><Relationship Id="rId5" Type="http://schemas.openxmlformats.org/officeDocument/2006/relationships/image" Target="../media/image42.jpeg"/><Relationship Id="rId4" Type="http://schemas.openxmlformats.org/officeDocument/2006/relationships/image" Target="../media/image41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jpeg"/><Relationship Id="rId3" Type="http://schemas.openxmlformats.org/officeDocument/2006/relationships/image" Target="../media/image3.jpeg"/><Relationship Id="rId7" Type="http://schemas.openxmlformats.org/officeDocument/2006/relationships/image" Target="../media/image47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6.jpeg"/><Relationship Id="rId5" Type="http://schemas.openxmlformats.org/officeDocument/2006/relationships/image" Target="../media/image45.jpeg"/><Relationship Id="rId10" Type="http://schemas.openxmlformats.org/officeDocument/2006/relationships/image" Target="../media/image49.png"/><Relationship Id="rId4" Type="http://schemas.openxmlformats.org/officeDocument/2006/relationships/image" Target="../media/image44.jpeg"/><Relationship Id="rId9" Type="http://schemas.openxmlformats.org/officeDocument/2006/relationships/image" Target="../media/image6.jpe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png"/><Relationship Id="rId3" Type="http://schemas.openxmlformats.org/officeDocument/2006/relationships/image" Target="../media/image50.jpeg"/><Relationship Id="rId7" Type="http://schemas.openxmlformats.org/officeDocument/2006/relationships/image" Target="../media/image5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3.png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png"/><Relationship Id="rId3" Type="http://schemas.openxmlformats.org/officeDocument/2006/relationships/image" Target="../media/image57.png"/><Relationship Id="rId7" Type="http://schemas.openxmlformats.org/officeDocument/2006/relationships/image" Target="../media/image6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0.jpeg"/><Relationship Id="rId5" Type="http://schemas.openxmlformats.org/officeDocument/2006/relationships/image" Target="../media/image59.jpeg"/><Relationship Id="rId4" Type="http://schemas.openxmlformats.org/officeDocument/2006/relationships/image" Target="../media/image58.jpeg"/><Relationship Id="rId9" Type="http://schemas.openxmlformats.org/officeDocument/2006/relationships/image" Target="../media/image63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5.jpeg"/><Relationship Id="rId4" Type="http://schemas.openxmlformats.org/officeDocument/2006/relationships/image" Target="../media/image37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7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7" Type="http://schemas.openxmlformats.org/officeDocument/2006/relationships/image" Target="../media/image7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1.png"/><Relationship Id="rId5" Type="http://schemas.openxmlformats.org/officeDocument/2006/relationships/image" Target="../media/image70.png"/><Relationship Id="rId4" Type="http://schemas.openxmlformats.org/officeDocument/2006/relationships/image" Target="../media/image6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3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el-GR"/>
          </a:p>
        </p:txBody>
      </p:sp>
      <p:pic>
        <p:nvPicPr>
          <p:cNvPr id="3075" name="Picture 12" descr="Galaxy Powerpoint-09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082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539750" y="3505200"/>
            <a:ext cx="7848600" cy="4000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dirty="0">
                <a:solidFill>
                  <a:schemeClr val="accent6"/>
                </a:solidFill>
                <a:latin typeface="Century Gothic" pitchFamily="34" charset="0"/>
                <a:cs typeface="Arial" pitchFamily="34" charset="0"/>
              </a:rPr>
              <a:t>DO YOU SPEAK FUTURE?</a:t>
            </a:r>
          </a:p>
        </p:txBody>
      </p:sp>
      <p:pic>
        <p:nvPicPr>
          <p:cNvPr id="14" name="Picture 3" descr="image020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-900608" y="5335116"/>
            <a:ext cx="2831002" cy="152288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7" name="Rectangle 1"/>
          <p:cNvSpPr>
            <a:spLocks noChangeArrowheads="1"/>
          </p:cNvSpPr>
          <p:nvPr/>
        </p:nvSpPr>
        <p:spPr bwMode="auto">
          <a:xfrm>
            <a:off x="609600" y="1231900"/>
            <a:ext cx="8305800" cy="4524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marL="428625" indent="-247650" eaLnBrk="0" hangingPunct="0">
              <a:buFont typeface="Arial" pitchFamily="34" charset="0"/>
              <a:buChar char="•"/>
              <a:defRPr/>
            </a:pPr>
            <a:endParaRPr lang="bg-BG" sz="1600" b="1" dirty="0">
              <a:solidFill>
                <a:schemeClr val="tx1">
                  <a:lumMod val="65000"/>
                  <a:lumOff val="35000"/>
                </a:schemeClr>
              </a:solidFill>
              <a:latin typeface="Century Gothic" pitchFamily="34" charset="0"/>
            </a:endParaRPr>
          </a:p>
          <a:p>
            <a:pPr marL="428625" indent="-247650" eaLnBrk="0" hangingPunct="0">
              <a:buFont typeface="Arial" pitchFamily="34" charset="0"/>
              <a:buChar char="•"/>
              <a:defRPr/>
            </a:pPr>
            <a:r>
              <a:rPr lang="bg-BG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rPr>
              <a:t>Иновативна технология за развитие на бизнес софтуерни приложения</a:t>
            </a:r>
            <a:endParaRPr lang="en-US" sz="1600" b="1" dirty="0">
              <a:solidFill>
                <a:schemeClr val="tx1">
                  <a:lumMod val="65000"/>
                  <a:lumOff val="35000"/>
                </a:schemeClr>
              </a:solidFill>
              <a:latin typeface="Century Gothic" pitchFamily="34" charset="0"/>
            </a:endParaRPr>
          </a:p>
          <a:p>
            <a:pPr marL="142875" eaLnBrk="0" hangingPunct="0">
              <a:defRPr/>
            </a:pPr>
            <a:endParaRPr lang="en-US" sz="1600" b="1" dirty="0">
              <a:solidFill>
                <a:schemeClr val="tx1">
                  <a:lumMod val="65000"/>
                  <a:lumOff val="35000"/>
                </a:schemeClr>
              </a:solidFill>
              <a:latin typeface="Century Gothic" pitchFamily="34" charset="0"/>
            </a:endParaRPr>
          </a:p>
          <a:p>
            <a:pPr marL="428625" indent="-247650" eaLnBrk="0" fontAlgn="auto" hangingPunct="0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bg-BG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rPr>
              <a:t>Технология използваща достиженията на най-съвременните международни тенденции</a:t>
            </a:r>
            <a:r>
              <a:rPr 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rPr>
              <a:t>, </a:t>
            </a:r>
            <a:r>
              <a:rPr lang="bg-BG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rPr>
              <a:t>комбинираща в себе си </a:t>
            </a:r>
            <a:r>
              <a:rPr 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rPr>
              <a:t>Microsoft .NET Framework 4 </a:t>
            </a:r>
            <a:r>
              <a:rPr lang="bg-BG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rPr>
              <a:t>с изпитаните средства за разработване на софтуерни приложения на </a:t>
            </a:r>
            <a:r>
              <a:rPr 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rPr>
              <a:t>Singular</a:t>
            </a:r>
            <a:r>
              <a:rPr lang="bg-BG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rPr>
              <a:t> </a:t>
            </a:r>
            <a:r>
              <a:rPr 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rPr>
              <a:t>Logic</a:t>
            </a:r>
            <a:endParaRPr lang="bg-BG" sz="1600" b="1" dirty="0">
              <a:solidFill>
                <a:schemeClr val="tx1">
                  <a:lumMod val="65000"/>
                  <a:lumOff val="35000"/>
                </a:schemeClr>
              </a:solidFill>
              <a:latin typeface="Century Gothic" pitchFamily="34" charset="0"/>
            </a:endParaRPr>
          </a:p>
          <a:p>
            <a:pPr marL="428625" indent="-457200" eaLnBrk="0" fontAlgn="auto" hangingPunct="0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endParaRPr lang="el-GR" sz="1600" dirty="0">
              <a:solidFill>
                <a:srgbClr val="595959"/>
              </a:solidFill>
              <a:latin typeface="Century Gothic" pitchFamily="34" charset="0"/>
            </a:endParaRPr>
          </a:p>
          <a:p>
            <a:pPr marL="142875" eaLnBrk="0" hangingPunct="0">
              <a:defRPr/>
            </a:pPr>
            <a:r>
              <a:rPr lang="bg-BG" sz="1600" b="1" dirty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Основни характеристики</a:t>
            </a:r>
            <a:endParaRPr lang="en-US" sz="1600" b="1" dirty="0">
              <a:solidFill>
                <a:srgbClr val="FF99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itchFamily="34" charset="0"/>
            </a:endParaRPr>
          </a:p>
          <a:p>
            <a:pPr marL="442913" indent="-300038" eaLnBrk="0" fontAlgn="auto" hangingPunct="0">
              <a:spcBef>
                <a:spcPts val="0"/>
              </a:spcBef>
              <a:spcAft>
                <a:spcPts val="0"/>
              </a:spcAft>
              <a:buClr>
                <a:srgbClr val="FF9900"/>
              </a:buClr>
              <a:buFont typeface="Wingdings" pitchFamily="2" charset="2"/>
              <a:buChar char="ü"/>
              <a:defRPr/>
            </a:pPr>
            <a:r>
              <a:rPr lang="bg-BG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rPr>
              <a:t>Неограничени възможности за настройка и персонализация</a:t>
            </a:r>
            <a:endParaRPr lang="en-US" sz="1600" b="1" dirty="0">
              <a:solidFill>
                <a:schemeClr val="tx1">
                  <a:lumMod val="65000"/>
                  <a:lumOff val="35000"/>
                </a:schemeClr>
              </a:solidFill>
              <a:latin typeface="Century Gothic" pitchFamily="34" charset="0"/>
            </a:endParaRPr>
          </a:p>
          <a:p>
            <a:pPr marL="442913" indent="-300038" eaLnBrk="0" fontAlgn="auto" hangingPunct="0">
              <a:spcBef>
                <a:spcPts val="0"/>
              </a:spcBef>
              <a:spcAft>
                <a:spcPts val="0"/>
              </a:spcAft>
              <a:buClr>
                <a:srgbClr val="FF9900"/>
              </a:buClr>
              <a:buFont typeface="Wingdings" pitchFamily="2" charset="2"/>
              <a:buChar char="ü"/>
              <a:defRPr/>
            </a:pPr>
            <a:r>
              <a:rPr lang="bg-BG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rPr>
              <a:t>Неограничен достъп от всяка точка</a:t>
            </a:r>
            <a:endParaRPr lang="en-US" sz="1600" b="1" dirty="0">
              <a:solidFill>
                <a:schemeClr val="tx1">
                  <a:lumMod val="65000"/>
                  <a:lumOff val="35000"/>
                </a:schemeClr>
              </a:solidFill>
              <a:latin typeface="Century Gothic" pitchFamily="34" charset="0"/>
            </a:endParaRPr>
          </a:p>
          <a:p>
            <a:pPr marL="442913" indent="-300038" eaLnBrk="0" fontAlgn="auto" hangingPunct="0">
              <a:spcBef>
                <a:spcPts val="0"/>
              </a:spcBef>
              <a:spcAft>
                <a:spcPts val="0"/>
              </a:spcAft>
              <a:buClr>
                <a:srgbClr val="FF9900"/>
              </a:buClr>
              <a:buFont typeface="Wingdings" pitchFamily="2" charset="2"/>
              <a:buChar char="ü"/>
              <a:defRPr/>
            </a:pPr>
            <a:r>
              <a:rPr lang="bg-BG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rPr>
              <a:t>Автоматизация на процесите </a:t>
            </a:r>
            <a:endParaRPr lang="en-US" sz="1600" b="1" dirty="0">
              <a:solidFill>
                <a:schemeClr val="tx1">
                  <a:lumMod val="65000"/>
                  <a:lumOff val="35000"/>
                </a:schemeClr>
              </a:solidFill>
              <a:latin typeface="Century Gothic" pitchFamily="34" charset="0"/>
            </a:endParaRPr>
          </a:p>
          <a:p>
            <a:pPr marL="442913" indent="-300038" eaLnBrk="0" fontAlgn="auto" hangingPunct="0">
              <a:spcBef>
                <a:spcPts val="0"/>
              </a:spcBef>
              <a:spcAft>
                <a:spcPts val="0"/>
              </a:spcAft>
              <a:buClr>
                <a:srgbClr val="FF9900"/>
              </a:buClr>
              <a:buFont typeface="Wingdings" pitchFamily="2" charset="2"/>
              <a:buChar char="ü"/>
              <a:defRPr/>
            </a:pPr>
            <a:r>
              <a:rPr lang="bg-BG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rPr>
              <a:t>Вземане на решения и контрол с един поглед на екрана</a:t>
            </a:r>
            <a:endParaRPr lang="en-US" sz="1600" b="1" dirty="0">
              <a:solidFill>
                <a:schemeClr val="tx1">
                  <a:lumMod val="65000"/>
                  <a:lumOff val="35000"/>
                </a:schemeClr>
              </a:solidFill>
              <a:latin typeface="Century Gothic" pitchFamily="34" charset="0"/>
            </a:endParaRPr>
          </a:p>
          <a:p>
            <a:pPr marL="442913" indent="-300038" eaLnBrk="0" fontAlgn="auto" hangingPunct="0">
              <a:spcBef>
                <a:spcPts val="0"/>
              </a:spcBef>
              <a:spcAft>
                <a:spcPts val="0"/>
              </a:spcAft>
              <a:buClr>
                <a:srgbClr val="FF9900"/>
              </a:buClr>
              <a:buFont typeface="Wingdings" pitchFamily="2" charset="2"/>
              <a:buChar char="ü"/>
              <a:defRPr/>
            </a:pPr>
            <a:r>
              <a:rPr lang="bg-BG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rPr>
              <a:t>Лесен ъпгрейд без допълнителни обучения и трансфер на данни</a:t>
            </a:r>
            <a:endParaRPr lang="el-GR" sz="1600" b="1" dirty="0">
              <a:solidFill>
                <a:srgbClr val="FF99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entury Gothic" pitchFamily="34" charset="0"/>
              <a:cs typeface="Times New Roman" pitchFamily="18" charset="0"/>
            </a:endParaRPr>
          </a:p>
          <a:p>
            <a:pPr marL="442913" indent="-300038" eaLnBrk="0" fontAlgn="auto" hangingPunct="0">
              <a:spcBef>
                <a:spcPts val="0"/>
              </a:spcBef>
              <a:spcAft>
                <a:spcPts val="0"/>
              </a:spcAft>
              <a:buClr>
                <a:srgbClr val="FF9900"/>
              </a:buClr>
              <a:buFont typeface="Wingdings" pitchFamily="2" charset="2"/>
              <a:buChar char="ü"/>
              <a:defRPr/>
            </a:pPr>
            <a:r>
              <a:rPr lang="bg-BG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rPr>
              <a:t>Изключителен клиентски опит</a:t>
            </a:r>
          </a:p>
          <a:p>
            <a:pPr marL="442913" eaLnBrk="0" fontAlgn="auto" hangingPunct="0">
              <a:spcBef>
                <a:spcPts val="0"/>
              </a:spcBef>
              <a:spcAft>
                <a:spcPts val="0"/>
              </a:spcAft>
              <a:buClr>
                <a:srgbClr val="FF9900"/>
              </a:buClr>
              <a:defRPr/>
            </a:pPr>
            <a:endParaRPr lang="bg-BG" sz="1600" b="1" dirty="0">
              <a:solidFill>
                <a:srgbClr val="FF99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itchFamily="34" charset="0"/>
            </a:endParaRPr>
          </a:p>
          <a:p>
            <a:pPr marL="442913" eaLnBrk="0" fontAlgn="auto" hangingPunct="0">
              <a:spcBef>
                <a:spcPts val="0"/>
              </a:spcBef>
              <a:spcAft>
                <a:spcPts val="0"/>
              </a:spcAft>
              <a:buClr>
                <a:srgbClr val="FF9900"/>
              </a:buClr>
              <a:defRPr/>
            </a:pPr>
            <a:r>
              <a:rPr lang="bg-BG" sz="1600" b="1" dirty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Уникална работна среда осигуряваща висока продуктивност  и  растящ  потенциал</a:t>
            </a:r>
            <a:endParaRPr lang="el-GR" sz="1600" dirty="0">
              <a:solidFill>
                <a:srgbClr val="FF99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entury Gothic" pitchFamily="34" charset="0"/>
            </a:endParaRPr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300538" y="-26988"/>
            <a:ext cx="4691062" cy="1143001"/>
          </a:xfrm>
        </p:spPr>
        <p:txBody>
          <a:bodyPr>
            <a:noAutofit/>
          </a:bodyPr>
          <a:lstStyle/>
          <a:p>
            <a:pPr algn="r">
              <a:defRPr/>
            </a:pPr>
            <a:r>
              <a:rPr lang="en-US" sz="3600" b="1" dirty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Galaxy </a:t>
            </a:r>
            <a:r>
              <a:rPr lang="bg-BG" sz="3600" b="1" dirty="0" smtClean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е</a:t>
            </a:r>
            <a:endParaRPr lang="el-GR" sz="3600" b="1" dirty="0">
              <a:solidFill>
                <a:srgbClr val="FF99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04800" y="6324600"/>
            <a:ext cx="2992438" cy="37941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800" b="1" baseline="-25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DO YOU SPEAK FUTURE </a:t>
            </a:r>
            <a:r>
              <a:rPr lang="en-US" sz="2800" b="1" baseline="-25000" dirty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?</a:t>
            </a:r>
            <a:endParaRPr lang="el-GR" sz="2800" b="1" baseline="-25000" dirty="0">
              <a:solidFill>
                <a:srgbClr val="FF99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itchFamily="34" charset="0"/>
            </a:endParaRPr>
          </a:p>
        </p:txBody>
      </p:sp>
    </p:spTree>
  </p:cSld>
  <p:clrMapOvr>
    <a:masterClrMapping/>
  </p:clrMapOvr>
  <p:transition spd="med" advTm="22000">
    <p:pull dir="d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2484438" y="-26988"/>
            <a:ext cx="6480175" cy="1143001"/>
          </a:xfrm>
        </p:spPr>
        <p:txBody>
          <a:bodyPr rtlCol="0">
            <a:normAutofit/>
          </a:bodyPr>
          <a:lstStyle/>
          <a:p>
            <a:pPr algn="r" eaLnBrk="1" fontAlgn="auto" hangingPunct="1">
              <a:spcAft>
                <a:spcPts val="0"/>
              </a:spcAft>
              <a:defRPr/>
            </a:pPr>
            <a:r>
              <a:rPr lang="bg-BG" sz="2400" b="1" dirty="0" smtClean="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Иновативна технология</a:t>
            </a:r>
            <a:endParaRPr lang="el-GR" sz="1200" b="1" dirty="0">
              <a:solidFill>
                <a:schemeClr val="accent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itchFamily="34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395288" y="6361113"/>
            <a:ext cx="2994025" cy="381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b="1" baseline="-25000" dirty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DO YOU SPEAK FUTURE </a:t>
            </a:r>
            <a:r>
              <a:rPr lang="en-US" sz="2800" b="1" baseline="-25000" dirty="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?</a:t>
            </a:r>
            <a:endParaRPr lang="el-GR" sz="2800" b="1" baseline="-25000" dirty="0">
              <a:solidFill>
                <a:schemeClr val="accent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itchFamily="34" charset="0"/>
            </a:endParaRPr>
          </a:p>
        </p:txBody>
      </p:sp>
      <p:grpSp>
        <p:nvGrpSpPr>
          <p:cNvPr id="2" name="Group 19"/>
          <p:cNvGrpSpPr>
            <a:grpSpLocks/>
          </p:cNvGrpSpPr>
          <p:nvPr/>
        </p:nvGrpSpPr>
        <p:grpSpPr bwMode="auto">
          <a:xfrm>
            <a:off x="1187450" y="1260475"/>
            <a:ext cx="6769100" cy="4316413"/>
            <a:chOff x="1187624" y="1259738"/>
            <a:chExt cx="6768752" cy="4317323"/>
          </a:xfrm>
        </p:grpSpPr>
        <p:sp>
          <p:nvSpPr>
            <p:cNvPr id="31" name="Oval 30"/>
            <p:cNvSpPr/>
            <p:nvPr/>
          </p:nvSpPr>
          <p:spPr>
            <a:xfrm>
              <a:off x="1619402" y="1620177"/>
              <a:ext cx="5976631" cy="3599621"/>
            </a:xfrm>
            <a:prstGeom prst="ellipse">
              <a:avLst/>
            </a:prstGeom>
            <a:noFill/>
            <a:ln w="38100"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l-GR"/>
            </a:p>
          </p:txBody>
        </p:sp>
        <p:grpSp>
          <p:nvGrpSpPr>
            <p:cNvPr id="5126" name="Group 28"/>
            <p:cNvGrpSpPr>
              <a:grpSpLocks/>
            </p:cNvGrpSpPr>
            <p:nvPr/>
          </p:nvGrpSpPr>
          <p:grpSpPr bwMode="auto">
            <a:xfrm>
              <a:off x="6012160" y="4356082"/>
              <a:ext cx="1152128" cy="702078"/>
              <a:chOff x="3203848" y="4509120"/>
              <a:chExt cx="1080120" cy="918102"/>
            </a:xfrm>
          </p:grpSpPr>
          <p:pic>
            <p:nvPicPr>
              <p:cNvPr id="5136" name="Picture 16" descr="logo_oracle.jpg"/>
              <p:cNvPicPr>
                <a:picLocks noChangeAspect="1"/>
              </p:cNvPicPr>
              <p:nvPr/>
            </p:nvPicPr>
            <p:blipFill>
              <a:blip r:embed="rId2"/>
              <a:srcRect/>
              <a:stretch>
                <a:fillRect/>
              </a:stretch>
            </p:blipFill>
            <p:spPr bwMode="auto">
              <a:xfrm>
                <a:off x="3635896" y="4941168"/>
                <a:ext cx="648072" cy="48605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5137" name="Picture 17" descr="1425sqlserver2008logo_5f00_6957e50a.png"/>
              <p:cNvPicPr>
                <a:picLocks noChangeAspect="1"/>
              </p:cNvPicPr>
              <p:nvPr/>
            </p:nvPicPr>
            <p:blipFill>
              <a:blip r:embed="rId3"/>
              <a:srcRect/>
              <a:stretch>
                <a:fillRect/>
              </a:stretch>
            </p:blipFill>
            <p:spPr bwMode="auto">
              <a:xfrm>
                <a:off x="3203848" y="4509120"/>
                <a:ext cx="720079" cy="45033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pic>
          <p:nvPicPr>
            <p:cNvPr id="5127" name="Picture 21" descr="SL_Galaxy_Logo_White_CMYK.jpg"/>
            <p:cNvPicPr>
              <a:picLocks noChangeAspect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3574274" y="2915922"/>
              <a:ext cx="2077846" cy="7275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grpSp>
          <p:nvGrpSpPr>
            <p:cNvPr id="5128" name="Group 11"/>
            <p:cNvGrpSpPr>
              <a:grpSpLocks/>
            </p:cNvGrpSpPr>
            <p:nvPr/>
          </p:nvGrpSpPr>
          <p:grpSpPr bwMode="auto">
            <a:xfrm>
              <a:off x="2411760" y="4500098"/>
              <a:ext cx="648071" cy="552707"/>
              <a:chOff x="251520" y="1412776"/>
              <a:chExt cx="958593" cy="912747"/>
            </a:xfrm>
          </p:grpSpPr>
          <p:pic>
            <p:nvPicPr>
              <p:cNvPr id="5134" name="Picture 12" descr="dot net.jpeg"/>
              <p:cNvPicPr>
                <a:picLocks noChangeAspect="1"/>
              </p:cNvPicPr>
              <p:nvPr/>
            </p:nvPicPr>
            <p:blipFill>
              <a:blip r:embed="rId5"/>
              <a:srcRect/>
              <a:stretch>
                <a:fillRect/>
              </a:stretch>
            </p:blipFill>
            <p:spPr bwMode="auto">
              <a:xfrm>
                <a:off x="251520" y="1412776"/>
                <a:ext cx="958593" cy="91274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14" name="Rounded Rectangle 13"/>
              <p:cNvSpPr/>
              <p:nvPr/>
            </p:nvSpPr>
            <p:spPr>
              <a:xfrm>
                <a:off x="323959" y="1484253"/>
                <a:ext cx="791286" cy="791894"/>
              </a:xfrm>
              <a:prstGeom prst="roundRect">
                <a:avLst/>
              </a:prstGeom>
              <a:noFill/>
              <a:ln w="22225">
                <a:solidFill>
                  <a:schemeClr val="bg1">
                    <a:lumMod val="65000"/>
                    <a:alpha val="3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l-GR"/>
              </a:p>
            </p:txBody>
          </p:sp>
        </p:grpSp>
        <p:pic>
          <p:nvPicPr>
            <p:cNvPr id="5129" name="Picture 23" descr="WorkFlowEnabled.jpg"/>
            <p:cNvPicPr>
              <a:picLocks noChangeAspect="1"/>
            </p:cNvPicPr>
            <p:nvPr/>
          </p:nvPicPr>
          <p:blipFill>
            <a:blip r:embed="rId6"/>
            <a:srcRect l="26035" t="15790" r="25616" b="15788"/>
            <a:stretch>
              <a:fillRect/>
            </a:stretch>
          </p:blipFill>
          <p:spPr bwMode="auto">
            <a:xfrm>
              <a:off x="3059832" y="1321080"/>
              <a:ext cx="874762" cy="8747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130" name="Picture 25" descr="EfficientRemoteAccess.jpg"/>
            <p:cNvPicPr>
              <a:picLocks noChangeAspect="1"/>
            </p:cNvPicPr>
            <p:nvPr/>
          </p:nvPicPr>
          <p:blipFill>
            <a:blip r:embed="rId7"/>
            <a:srcRect l="26923" t="14622" r="26923" b="14622"/>
            <a:stretch>
              <a:fillRect/>
            </a:stretch>
          </p:blipFill>
          <p:spPr bwMode="auto">
            <a:xfrm>
              <a:off x="5220072" y="1259738"/>
              <a:ext cx="864096" cy="9361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131" name="Picture 26" descr="64Bit.jpg"/>
            <p:cNvPicPr>
              <a:picLocks noChangeAspect="1"/>
            </p:cNvPicPr>
            <p:nvPr/>
          </p:nvPicPr>
          <p:blipFill>
            <a:blip r:embed="rId8"/>
            <a:srcRect l="24944" t="17889" r="27090" b="16724"/>
            <a:stretch>
              <a:fillRect/>
            </a:stretch>
          </p:blipFill>
          <p:spPr bwMode="auto">
            <a:xfrm>
              <a:off x="7059355" y="2915922"/>
              <a:ext cx="897021" cy="8640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132" name="Picture 27" descr="AdvancedSecurity.jpg"/>
            <p:cNvPicPr>
              <a:picLocks noChangeAspect="1"/>
            </p:cNvPicPr>
            <p:nvPr/>
          </p:nvPicPr>
          <p:blipFill>
            <a:blip r:embed="rId9"/>
            <a:srcRect l="26073" t="17418" r="26736" b="16669"/>
            <a:stretch>
              <a:fillRect/>
            </a:stretch>
          </p:blipFill>
          <p:spPr bwMode="auto">
            <a:xfrm>
              <a:off x="1187624" y="2891226"/>
              <a:ext cx="897950" cy="88628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133" name="Picture 2"/>
            <p:cNvPicPr>
              <a:picLocks noChangeAspect="1" noChangeArrowheads="1"/>
            </p:cNvPicPr>
            <p:nvPr/>
          </p:nvPicPr>
          <p:blipFill>
            <a:blip r:embed="rId10"/>
            <a:srcRect/>
            <a:stretch>
              <a:fillRect/>
            </a:stretch>
          </p:blipFill>
          <p:spPr bwMode="auto">
            <a:xfrm>
              <a:off x="4139952" y="5013176"/>
              <a:ext cx="915586" cy="56388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le 1"/>
          <p:cNvSpPr>
            <a:spLocks noGrp="1"/>
          </p:cNvSpPr>
          <p:nvPr>
            <p:ph type="title"/>
          </p:nvPr>
        </p:nvSpPr>
        <p:spPr>
          <a:xfrm>
            <a:off x="2484438" y="-26988"/>
            <a:ext cx="6480175" cy="1143001"/>
          </a:xfrm>
        </p:spPr>
        <p:txBody>
          <a:bodyPr rtlCol="0">
            <a:normAutofit/>
          </a:bodyPr>
          <a:lstStyle/>
          <a:p>
            <a:pPr algn="r" eaLnBrk="1" fontAlgn="auto" hangingPunct="1">
              <a:spcAft>
                <a:spcPts val="0"/>
              </a:spcAft>
              <a:defRPr/>
            </a:pPr>
            <a:r>
              <a:rPr lang="bg-BG" sz="2400" b="1" dirty="0" smtClean="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Иновативна технология</a:t>
            </a:r>
            <a:endParaRPr lang="el-GR" sz="1200" b="1" dirty="0">
              <a:solidFill>
                <a:schemeClr val="accent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itchFamily="34" charset="0"/>
            </a:endParaRPr>
          </a:p>
        </p:txBody>
      </p:sp>
      <p:grpSp>
        <p:nvGrpSpPr>
          <p:cNvPr id="2" name="Group 20"/>
          <p:cNvGrpSpPr>
            <a:grpSpLocks/>
          </p:cNvGrpSpPr>
          <p:nvPr/>
        </p:nvGrpSpPr>
        <p:grpSpPr bwMode="auto">
          <a:xfrm>
            <a:off x="-280988" y="1336675"/>
            <a:ext cx="9424988" cy="3846513"/>
            <a:chOff x="-280336" y="1336857"/>
            <a:chExt cx="9424336" cy="3845710"/>
          </a:xfrm>
        </p:grpSpPr>
        <p:pic>
          <p:nvPicPr>
            <p:cNvPr id="6149" name="Picture 12" descr="EfficientRemoteAccess.jpg"/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-280336" y="3789040"/>
              <a:ext cx="1972016" cy="13935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grpSp>
          <p:nvGrpSpPr>
            <p:cNvPr id="6150" name="Group 17"/>
            <p:cNvGrpSpPr>
              <a:grpSpLocks/>
            </p:cNvGrpSpPr>
            <p:nvPr/>
          </p:nvGrpSpPr>
          <p:grpSpPr bwMode="auto">
            <a:xfrm>
              <a:off x="-36512" y="1336857"/>
              <a:ext cx="9180512" cy="3818728"/>
              <a:chOff x="-36512" y="1336857"/>
              <a:chExt cx="9180512" cy="3818728"/>
            </a:xfrm>
          </p:grpSpPr>
          <p:pic>
            <p:nvPicPr>
              <p:cNvPr id="6151" name="Picture 2"/>
              <p:cNvPicPr>
                <a:picLocks noChangeAspect="1" noChangeArrowheads="1"/>
              </p:cNvPicPr>
              <p:nvPr/>
            </p:nvPicPr>
            <p:blipFill>
              <a:blip r:embed="rId4"/>
              <a:srcRect/>
              <a:stretch>
                <a:fillRect/>
              </a:stretch>
            </p:blipFill>
            <p:spPr bwMode="auto">
              <a:xfrm>
                <a:off x="-36512" y="2636912"/>
                <a:ext cx="1440160" cy="101761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11" name="TextBox 10"/>
              <p:cNvSpPr txBox="1"/>
              <p:nvPr/>
            </p:nvSpPr>
            <p:spPr>
              <a:xfrm>
                <a:off x="180008" y="4725463"/>
                <a:ext cx="8643339" cy="430122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marL="896112" lvl="1" indent="-320040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itchFamily="34" charset="0"/>
                </a:endParaRPr>
              </a:p>
              <a:p>
                <a:pPr marL="438912" indent="-320040" fontAlgn="auto">
                  <a:spcBef>
                    <a:spcPts val="0"/>
                  </a:spcBef>
                  <a:spcAft>
                    <a:spcPts val="0"/>
                  </a:spcAft>
                  <a:buFont typeface="Wingdings" pitchFamily="2" charset="2"/>
                  <a:buChar char="§"/>
                  <a:defRPr/>
                </a:pPr>
                <a:endParaRPr lang="en-US" sz="1100" dirty="0">
                  <a:solidFill>
                    <a:schemeClr val="bg1">
                      <a:lumMod val="50000"/>
                    </a:schemeClr>
                  </a:solidFill>
                  <a:latin typeface="Century Gothic" pitchFamily="34" charset="0"/>
                </a:endParaRPr>
              </a:p>
            </p:txBody>
          </p:sp>
          <p:sp>
            <p:nvSpPr>
              <p:cNvPr id="57345" name="Rectangle 1"/>
              <p:cNvSpPr>
                <a:spLocks noChangeArrowheads="1"/>
              </p:cNvSpPr>
              <p:nvPr/>
            </p:nvSpPr>
            <p:spPr bwMode="auto">
              <a:xfrm>
                <a:off x="1259433" y="1336857"/>
                <a:ext cx="7705192" cy="110784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pPr marL="265113" indent="-265113" algn="just">
                  <a:lnSpc>
                    <a:spcPct val="150000"/>
                  </a:lnSpc>
                  <a:buClr>
                    <a:schemeClr val="tx1">
                      <a:lumMod val="65000"/>
                      <a:lumOff val="35000"/>
                    </a:schemeClr>
                  </a:buClr>
                  <a:buFont typeface="Wingdings" pitchFamily="2" charset="2"/>
                  <a:buChar char="ü"/>
                  <a:defRPr/>
                </a:pPr>
                <a:r>
                  <a:rPr lang="en-US" sz="2000" b="1" dirty="0">
                    <a:solidFill>
                      <a:srgbClr val="FF9900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Century Gothic" pitchFamily="34" charset="0"/>
                    <a:ea typeface="Times New Roman" pitchFamily="18" charset="0"/>
                  </a:rPr>
                  <a:t>.NET 4.0</a:t>
                </a:r>
              </a:p>
              <a:p>
                <a:pPr marL="265113" indent="7938">
                  <a:buClr>
                    <a:schemeClr val="tx1">
                      <a:lumMod val="65000"/>
                      <a:lumOff val="35000"/>
                    </a:schemeClr>
                  </a:buClr>
                  <a:defRPr/>
                </a:pPr>
                <a:r>
                  <a:rPr lang="bg-BG" b="1" dirty="0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entury Gothic" pitchFamily="34" charset="0"/>
                  </a:rPr>
                  <a:t>Технологията </a:t>
                </a:r>
                <a:r>
                  <a:rPr lang="en-US" b="1" dirty="0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entury Gothic" pitchFamily="34" charset="0"/>
                  </a:rPr>
                  <a:t>Galaxy</a:t>
                </a:r>
                <a:r>
                  <a:rPr lang="bg-BG" b="1" dirty="0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entury Gothic" pitchFamily="34" charset="0"/>
                  </a:rPr>
                  <a:t> </a:t>
                </a:r>
                <a:r>
                  <a:rPr lang="bg-BG" b="1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entury Gothic" pitchFamily="34" charset="0"/>
                  </a:rPr>
                  <a:t>е разработена на</a:t>
                </a:r>
                <a:r>
                  <a:rPr lang="en-US" b="1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entury Gothic" pitchFamily="34" charset="0"/>
                  </a:rPr>
                  <a:t> </a:t>
                </a:r>
                <a:r>
                  <a:rPr lang="bg-BG" b="1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entury Gothic" pitchFamily="34" charset="0"/>
                  </a:rPr>
                  <a:t>платформата </a:t>
                </a:r>
                <a:r>
                  <a:rPr lang="en-US" b="1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entury Gothic" pitchFamily="34" charset="0"/>
                  </a:rPr>
                  <a:t>Microsoft</a:t>
                </a:r>
                <a:r>
                  <a:rPr lang="el-GR" b="1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entury Gothic" pitchFamily="34" charset="0"/>
                  </a:rPr>
                  <a:t> </a:t>
                </a:r>
                <a:r>
                  <a:rPr lang="en-US" b="1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entury Gothic" pitchFamily="34" charset="0"/>
                  </a:rPr>
                  <a:t>.NET Framework 4.0 (</a:t>
                </a:r>
                <a:r>
                  <a:rPr lang="bg-BG" b="1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entury Gothic" pitchFamily="34" charset="0"/>
                  </a:rPr>
                  <a:t>съвместима  с</a:t>
                </a:r>
                <a:r>
                  <a:rPr lang="en-US" b="1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entury Gothic" pitchFamily="34" charset="0"/>
                  </a:rPr>
                  <a:t> .NET 3.5)</a:t>
                </a:r>
              </a:p>
            </p:txBody>
          </p:sp>
          <p:sp>
            <p:nvSpPr>
              <p:cNvPr id="15" name="Rectangle 1"/>
              <p:cNvSpPr>
                <a:spLocks noChangeArrowheads="1"/>
              </p:cNvSpPr>
              <p:nvPr/>
            </p:nvSpPr>
            <p:spPr bwMode="auto">
              <a:xfrm>
                <a:off x="1259433" y="2676427"/>
                <a:ext cx="7705192" cy="1230056"/>
              </a:xfrm>
              <a:prstGeom prst="rect">
                <a:avLst/>
              </a:prstGeom>
              <a:noFill/>
              <a:ln w="38100">
                <a:noFill/>
                <a:miter lim="800000"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pPr marL="265113" indent="-265113" algn="just">
                  <a:buClr>
                    <a:schemeClr val="tx1">
                      <a:lumMod val="65000"/>
                      <a:lumOff val="35000"/>
                    </a:schemeClr>
                  </a:buClr>
                  <a:buFont typeface="Wingdings" pitchFamily="2" charset="2"/>
                  <a:buChar char="ü"/>
                  <a:defRPr/>
                </a:pPr>
                <a:r>
                  <a:rPr lang="bg-BG" sz="2000" b="1" dirty="0">
                    <a:solidFill>
                      <a:srgbClr val="FF9900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Century Gothic" pitchFamily="34" charset="0"/>
                  </a:rPr>
                  <a:t>Ефективна работна среда</a:t>
                </a:r>
                <a:endParaRPr lang="en-US" sz="2000" b="1" dirty="0">
                  <a:solidFill>
                    <a:srgbClr val="FF99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Century Gothic" pitchFamily="34" charset="0"/>
                </a:endParaRPr>
              </a:p>
              <a:p>
                <a:pPr marL="265113" indent="7938">
                  <a:buClr>
                    <a:schemeClr val="tx1">
                      <a:lumMod val="65000"/>
                      <a:lumOff val="35000"/>
                    </a:schemeClr>
                  </a:buClr>
                  <a:defRPr/>
                </a:pPr>
                <a:r>
                  <a:rPr lang="bg-BG" b="1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entury Gothic" pitchFamily="34" charset="0"/>
                  </a:rPr>
                  <a:t>Автоматизация на процесите </a:t>
                </a:r>
                <a:r>
                  <a:rPr lang="bg-BG" b="1" dirty="0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entury Gothic" pitchFamily="34" charset="0"/>
                  </a:rPr>
                  <a:t>с намаляване </a:t>
                </a:r>
                <a:r>
                  <a:rPr lang="bg-BG" b="1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entury Gothic" pitchFamily="34" charset="0"/>
                  </a:rPr>
                  <a:t>на възможностите за човешка грешка</a:t>
                </a:r>
                <a:r>
                  <a:rPr lang="en-US" b="1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entury Gothic" pitchFamily="34" charset="0"/>
                  </a:rPr>
                  <a:t>, </a:t>
                </a:r>
                <a:r>
                  <a:rPr lang="bg-BG" b="1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entury Gothic" pitchFamily="34" charset="0"/>
                  </a:rPr>
                  <a:t>пестене на време и подобряване на контрола</a:t>
                </a:r>
                <a:endParaRPr lang="en-US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itchFamily="34" charset="0"/>
                </a:endParaRPr>
              </a:p>
            </p:txBody>
          </p:sp>
          <p:grpSp>
            <p:nvGrpSpPr>
              <p:cNvPr id="6155" name="Group 13"/>
              <p:cNvGrpSpPr>
                <a:grpSpLocks/>
              </p:cNvGrpSpPr>
              <p:nvPr/>
            </p:nvGrpSpPr>
            <p:grpSpPr bwMode="auto">
              <a:xfrm>
                <a:off x="323528" y="1484784"/>
                <a:ext cx="792088" cy="792088"/>
                <a:chOff x="323528" y="1484784"/>
                <a:chExt cx="792088" cy="792088"/>
              </a:xfrm>
            </p:grpSpPr>
            <p:pic>
              <p:nvPicPr>
                <p:cNvPr id="6157" name="Picture 11" descr="dot net.jpeg"/>
                <p:cNvPicPr>
                  <a:picLocks noChangeAspect="1"/>
                </p:cNvPicPr>
                <p:nvPr/>
              </p:nvPicPr>
              <p:blipFill>
                <a:blip r:embed="rId5"/>
                <a:srcRect/>
                <a:stretch>
                  <a:fillRect/>
                </a:stretch>
              </p:blipFill>
              <p:spPr bwMode="auto">
                <a:xfrm>
                  <a:off x="395536" y="1556792"/>
                  <a:ext cx="663327" cy="63160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20" name="Rounded Rectangle 19"/>
                <p:cNvSpPr/>
                <p:nvPr/>
              </p:nvSpPr>
              <p:spPr>
                <a:xfrm>
                  <a:off x="329223" y="1484464"/>
                  <a:ext cx="792107" cy="791997"/>
                </a:xfrm>
                <a:prstGeom prst="roundRect">
                  <a:avLst/>
                </a:prstGeom>
                <a:noFill/>
                <a:ln w="22225">
                  <a:solidFill>
                    <a:schemeClr val="bg1">
                      <a:lumMod val="65000"/>
                      <a:alpha val="3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l-GR"/>
                </a:p>
              </p:txBody>
            </p:sp>
          </p:grpSp>
          <p:sp>
            <p:nvSpPr>
              <p:cNvPr id="16" name="Rectangle 1"/>
              <p:cNvSpPr>
                <a:spLocks noChangeArrowheads="1"/>
              </p:cNvSpPr>
              <p:nvPr/>
            </p:nvSpPr>
            <p:spPr bwMode="auto">
              <a:xfrm>
                <a:off x="1259433" y="4046154"/>
                <a:ext cx="7884567" cy="1107765"/>
              </a:xfrm>
              <a:prstGeom prst="rect">
                <a:avLst/>
              </a:prstGeom>
              <a:noFill/>
              <a:ln w="38100">
                <a:noFill/>
                <a:miter lim="800000"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pPr marL="265113" indent="-265113" algn="just">
                  <a:lnSpc>
                    <a:spcPct val="150000"/>
                  </a:lnSpc>
                  <a:buClr>
                    <a:schemeClr val="tx1">
                      <a:lumMod val="65000"/>
                      <a:lumOff val="35000"/>
                    </a:schemeClr>
                  </a:buClr>
                  <a:buFont typeface="Wingdings" pitchFamily="2" charset="2"/>
                  <a:buChar char="ü"/>
                  <a:defRPr/>
                </a:pPr>
                <a:r>
                  <a:rPr lang="bg-BG" sz="2000" b="1" dirty="0">
                    <a:solidFill>
                      <a:srgbClr val="FF9900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Century Gothic" pitchFamily="34" charset="0"/>
                  </a:rPr>
                  <a:t>Ефикасен отдалечен достъп</a:t>
                </a:r>
                <a:endParaRPr lang="el-GR" sz="2000" b="1" dirty="0">
                  <a:solidFill>
                    <a:srgbClr val="FF99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Century Gothic" pitchFamily="34" charset="0"/>
                </a:endParaRPr>
              </a:p>
              <a:p>
                <a:pPr marL="265113" indent="7938">
                  <a:buClr>
                    <a:schemeClr val="tx1">
                      <a:lumMod val="65000"/>
                      <a:lumOff val="35000"/>
                    </a:schemeClr>
                  </a:buClr>
                  <a:defRPr/>
                </a:pPr>
                <a:r>
                  <a:rPr lang="bg-BG" b="1" dirty="0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entury Gothic" pitchFamily="34" charset="0"/>
                  </a:rPr>
                  <a:t>Компресия на информация, водеща до оптимизиран трафик </a:t>
                </a:r>
                <a:r>
                  <a:rPr lang="bg-BG" b="1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entury Gothic" pitchFamily="34" charset="0"/>
                  </a:rPr>
                  <a:t>на </a:t>
                </a:r>
                <a:r>
                  <a:rPr lang="bg-BG" b="1" dirty="0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entury Gothic" pitchFamily="34" charset="0"/>
                  </a:rPr>
                  <a:t>данни от/към </a:t>
                </a:r>
                <a:r>
                  <a:rPr lang="bg-BG" b="1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entury Gothic" pitchFamily="34" charset="0"/>
                  </a:rPr>
                  <a:t>отдалечени </a:t>
                </a:r>
                <a:r>
                  <a:rPr lang="bg-BG" b="1" dirty="0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entury Gothic" pitchFamily="34" charset="0"/>
                  </a:rPr>
                  <a:t>потребители</a:t>
                </a:r>
                <a:endParaRPr lang="el-GR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itchFamily="34" charset="0"/>
                </a:endParaRPr>
              </a:p>
            </p:txBody>
          </p:sp>
        </p:grpSp>
      </p:grpSp>
      <p:sp>
        <p:nvSpPr>
          <p:cNvPr id="17" name="TextBox 16"/>
          <p:cNvSpPr txBox="1"/>
          <p:nvPr/>
        </p:nvSpPr>
        <p:spPr>
          <a:xfrm>
            <a:off x="395288" y="6361113"/>
            <a:ext cx="2994025" cy="381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b="1" baseline="-25000" dirty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DO YOU SPEAK FUTURE </a:t>
            </a:r>
            <a:r>
              <a:rPr lang="en-US" sz="2800" b="1" baseline="-25000" dirty="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?</a:t>
            </a:r>
            <a:endParaRPr lang="el-GR" sz="2800" b="1" baseline="-25000" dirty="0">
              <a:solidFill>
                <a:schemeClr val="accent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itchFamily="34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9"/>
          <p:cNvGrpSpPr>
            <a:grpSpLocks/>
          </p:cNvGrpSpPr>
          <p:nvPr/>
        </p:nvGrpSpPr>
        <p:grpSpPr bwMode="auto">
          <a:xfrm>
            <a:off x="250825" y="1484313"/>
            <a:ext cx="8893175" cy="2727325"/>
            <a:chOff x="251520" y="1484784"/>
            <a:chExt cx="8892480" cy="2726926"/>
          </a:xfrm>
        </p:grpSpPr>
        <p:pic>
          <p:nvPicPr>
            <p:cNvPr id="7173" name="Picture 20" descr="AdvancedSecurity.jpg"/>
            <p:cNvPicPr>
              <a:picLocks noChangeAspect="1"/>
            </p:cNvPicPr>
            <p:nvPr/>
          </p:nvPicPr>
          <p:blipFill>
            <a:blip r:embed="rId3"/>
            <a:srcRect l="25002" t="16347" r="24944" b="12817"/>
            <a:stretch>
              <a:fillRect/>
            </a:stretch>
          </p:blipFill>
          <p:spPr bwMode="auto">
            <a:xfrm>
              <a:off x="467544" y="1484784"/>
              <a:ext cx="936104" cy="9361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57345" name="Rectangle 1"/>
            <p:cNvSpPr>
              <a:spLocks noChangeArrowheads="1"/>
            </p:cNvSpPr>
            <p:nvPr/>
          </p:nvSpPr>
          <p:spPr bwMode="auto">
            <a:xfrm>
              <a:off x="1475387" y="1519704"/>
              <a:ext cx="7668613" cy="86188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pPr marL="265113" indent="-265113" fontAlgn="auto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tx1">
                    <a:lumMod val="65000"/>
                    <a:lumOff val="35000"/>
                  </a:schemeClr>
                </a:buClr>
                <a:buFont typeface="Wingdings" pitchFamily="2" charset="2"/>
                <a:buChar char="ü"/>
                <a:defRPr/>
              </a:pPr>
              <a:r>
                <a:rPr lang="bg-BG" sz="2000" b="1" dirty="0">
                  <a:solidFill>
                    <a:srgbClr val="FF99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entury Gothic" pitchFamily="34" charset="0"/>
                </a:rPr>
                <a:t>Допълнителна защита</a:t>
              </a:r>
              <a:endParaRPr lang="el-GR" sz="2000" b="1" dirty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endParaRPr>
            </a:p>
            <a:p>
              <a:pPr marL="265113" indent="7938" fontAlgn="auto">
                <a:spcBef>
                  <a:spcPts val="0"/>
                </a:spcBef>
                <a:spcAft>
                  <a:spcPts val="0"/>
                </a:spcAft>
                <a:buClr>
                  <a:schemeClr val="tx1">
                    <a:lumMod val="65000"/>
                    <a:lumOff val="35000"/>
                  </a:schemeClr>
                </a:buClr>
                <a:defRPr/>
              </a:pPr>
              <a:r>
                <a:rPr lang="bg-BG" b="1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itchFamily="34" charset="0"/>
                </a:rPr>
                <a:t>В</a:t>
              </a:r>
              <a:r>
                <a:rPr lang="bg-BG" b="1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itchFamily="34" charset="0"/>
                </a:rPr>
                <a:t>исоки </a:t>
              </a:r>
              <a:r>
                <a:rPr lang="bg-BG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itchFamily="34" charset="0"/>
                </a:rPr>
                <a:t>нива на </a:t>
              </a:r>
              <a:r>
                <a:rPr lang="bg-BG" b="1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itchFamily="34" charset="0"/>
                </a:rPr>
                <a:t>сигурност</a:t>
              </a:r>
              <a:endParaRPr lang="el-GR" sz="2000" b="1" dirty="0">
                <a:solidFill>
                  <a:srgbClr val="FF9900"/>
                </a:solidFill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  <a:latin typeface="Century Gothic" pitchFamily="34" charset="0"/>
              </a:endParaRPr>
            </a:p>
          </p:txBody>
        </p:sp>
        <p:sp>
          <p:nvSpPr>
            <p:cNvPr id="12" name="Rectangle 1"/>
            <p:cNvSpPr>
              <a:spLocks noChangeArrowheads="1"/>
            </p:cNvSpPr>
            <p:nvPr/>
          </p:nvSpPr>
          <p:spPr bwMode="auto">
            <a:xfrm>
              <a:off x="1548407" y="2641902"/>
              <a:ext cx="7344788" cy="156980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pPr marL="265113" indent="-265113" fontAlgn="auto">
                <a:spcBef>
                  <a:spcPts val="0"/>
                </a:spcBef>
                <a:spcAft>
                  <a:spcPts val="0"/>
                </a:spcAft>
                <a:buClr>
                  <a:schemeClr val="tx1">
                    <a:lumMod val="65000"/>
                    <a:lumOff val="35000"/>
                  </a:schemeClr>
                </a:buClr>
                <a:defRPr/>
              </a:pPr>
              <a:endParaRPr lang="el-GR" sz="2000" b="1" dirty="0">
                <a:solidFill>
                  <a:srgbClr val="FF9900"/>
                </a:solidFill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  <a:latin typeface="Century Gothic" pitchFamily="34" charset="0"/>
              </a:endParaRPr>
            </a:p>
            <a:p>
              <a:pPr marL="265113" indent="-265113" fontAlgn="auto">
                <a:spcBef>
                  <a:spcPts val="0"/>
                </a:spcBef>
                <a:spcAft>
                  <a:spcPts val="0"/>
                </a:spcAft>
                <a:buClr>
                  <a:schemeClr val="tx1">
                    <a:lumMod val="65000"/>
                    <a:lumOff val="35000"/>
                  </a:schemeClr>
                </a:buClr>
                <a:buFont typeface="Wingdings" pitchFamily="2" charset="2"/>
                <a:buChar char="ü"/>
                <a:defRPr/>
              </a:pPr>
              <a:r>
                <a:rPr lang="bg-BG" sz="2000" b="1" dirty="0">
                  <a:solidFill>
                    <a:srgbClr val="FF9900"/>
                  </a:solidFill>
                  <a:effectLst>
                    <a:outerShdw blurRad="50800" dist="38100" algn="tr" rotWithShape="0">
                      <a:prstClr val="black">
                        <a:alpha val="40000"/>
                      </a:prstClr>
                    </a:outerShdw>
                  </a:effectLst>
                  <a:latin typeface="Century Gothic" pitchFamily="34" charset="0"/>
                </a:rPr>
                <a:t>Бази данни</a:t>
              </a:r>
              <a:endParaRPr lang="el-GR" sz="2000" b="1" dirty="0">
                <a:solidFill>
                  <a:srgbClr val="FF9900"/>
                </a:solidFill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  <a:latin typeface="Century Gothic" pitchFamily="34" charset="0"/>
              </a:endParaRPr>
            </a:p>
            <a:p>
              <a:pPr marL="265113" indent="7938" fontAlgn="auto">
                <a:spcBef>
                  <a:spcPts val="0"/>
                </a:spcBef>
                <a:spcAft>
                  <a:spcPts val="0"/>
                </a:spcAft>
                <a:buClr>
                  <a:schemeClr val="tx1">
                    <a:lumMod val="65000"/>
                    <a:lumOff val="35000"/>
                  </a:schemeClr>
                </a:buClr>
                <a:defRPr/>
              </a:pPr>
              <a:r>
                <a:rPr lang="bg-BG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itchFamily="34" charset="0"/>
                </a:rPr>
                <a:t>Възможност за избор между</a:t>
              </a:r>
              <a:r>
                <a:rPr lang="en-US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itchFamily="34" charset="0"/>
                </a:rPr>
                <a:t> Microsoft</a:t>
              </a:r>
              <a:r>
                <a:rPr lang="el-GR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itchFamily="34" charset="0"/>
                </a:rPr>
                <a:t>® </a:t>
              </a:r>
              <a:r>
                <a:rPr lang="en-US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itchFamily="34" charset="0"/>
                </a:rPr>
                <a:t>SQL Server</a:t>
              </a:r>
              <a:r>
                <a:rPr lang="el-GR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itchFamily="34" charset="0"/>
                </a:rPr>
                <a:t>® 2008 </a:t>
              </a:r>
              <a:r>
                <a:rPr lang="en-US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itchFamily="34" charset="0"/>
                </a:rPr>
                <a:t>R</a:t>
              </a:r>
              <a:r>
                <a:rPr lang="el-GR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itchFamily="34" charset="0"/>
                </a:rPr>
                <a:t>2</a:t>
              </a:r>
              <a:r>
                <a:rPr lang="en-US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itchFamily="34" charset="0"/>
                </a:rPr>
                <a:t> </a:t>
              </a:r>
              <a:r>
                <a:rPr lang="bg-BG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itchFamily="34" charset="0"/>
                </a:rPr>
                <a:t>и</a:t>
              </a:r>
              <a:r>
                <a:rPr lang="en-US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itchFamily="34" charset="0"/>
                </a:rPr>
                <a:t> Oracle 11gR2</a:t>
              </a:r>
              <a:r>
                <a:rPr lang="bg-BG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itchFamily="34" charset="0"/>
                </a:rPr>
                <a:t> бази данни</a:t>
              </a:r>
              <a:endParaRPr lang="el-GR" b="1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itchFamily="34" charset="0"/>
              </a:endParaRPr>
            </a:p>
            <a:p>
              <a:pPr marL="265113" indent="-265113" fontAlgn="auto">
                <a:spcBef>
                  <a:spcPts val="0"/>
                </a:spcBef>
                <a:spcAft>
                  <a:spcPts val="0"/>
                </a:spcAft>
                <a:buClr>
                  <a:schemeClr val="tx1">
                    <a:lumMod val="65000"/>
                    <a:lumOff val="35000"/>
                  </a:schemeClr>
                </a:buClr>
                <a:defRPr/>
              </a:pPr>
              <a:endParaRPr lang="el-GR" sz="2000" dirty="0">
                <a:latin typeface="Century Gothic" pitchFamily="34" charset="0"/>
              </a:endParaRPr>
            </a:p>
          </p:txBody>
        </p:sp>
        <p:grpSp>
          <p:nvGrpSpPr>
            <p:cNvPr id="7176" name="Group 8"/>
            <p:cNvGrpSpPr>
              <a:grpSpLocks/>
            </p:cNvGrpSpPr>
            <p:nvPr/>
          </p:nvGrpSpPr>
          <p:grpSpPr bwMode="auto">
            <a:xfrm>
              <a:off x="251520" y="3014586"/>
              <a:ext cx="1296144" cy="1134494"/>
              <a:chOff x="251520" y="3014586"/>
              <a:chExt cx="1296144" cy="1134494"/>
            </a:xfrm>
          </p:grpSpPr>
          <p:pic>
            <p:nvPicPr>
              <p:cNvPr id="7177" name="Picture 14" descr="logo_oracle.jpg"/>
              <p:cNvPicPr>
                <a:picLocks noChangeAspect="1"/>
              </p:cNvPicPr>
              <p:nvPr/>
            </p:nvPicPr>
            <p:blipFill>
              <a:blip r:embed="rId4"/>
              <a:srcRect/>
              <a:stretch>
                <a:fillRect/>
              </a:stretch>
            </p:blipFill>
            <p:spPr bwMode="auto">
              <a:xfrm>
                <a:off x="755576" y="3518642"/>
                <a:ext cx="792088" cy="63043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7178" name="Picture 15" descr="1425sqlserver2008logo_5f00_6957e50a.png"/>
              <p:cNvPicPr>
                <a:picLocks noChangeAspect="1"/>
              </p:cNvPicPr>
              <p:nvPr/>
            </p:nvPicPr>
            <p:blipFill>
              <a:blip r:embed="rId5"/>
              <a:srcRect/>
              <a:stretch>
                <a:fillRect/>
              </a:stretch>
            </p:blipFill>
            <p:spPr bwMode="auto">
              <a:xfrm>
                <a:off x="251520" y="3014586"/>
                <a:ext cx="759479" cy="50405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</p:grpSp>
      <p:sp>
        <p:nvSpPr>
          <p:cNvPr id="20" name="Title 1"/>
          <p:cNvSpPr>
            <a:spLocks noGrp="1"/>
          </p:cNvSpPr>
          <p:nvPr>
            <p:ph type="title"/>
          </p:nvPr>
        </p:nvSpPr>
        <p:spPr>
          <a:xfrm>
            <a:off x="2484438" y="-26988"/>
            <a:ext cx="6480175" cy="1143001"/>
          </a:xfrm>
        </p:spPr>
        <p:txBody>
          <a:bodyPr rtlCol="0">
            <a:normAutofit/>
          </a:bodyPr>
          <a:lstStyle/>
          <a:p>
            <a:pPr algn="r" eaLnBrk="1" fontAlgn="auto" hangingPunct="1">
              <a:spcAft>
                <a:spcPts val="0"/>
              </a:spcAft>
              <a:defRPr/>
            </a:pPr>
            <a:r>
              <a:rPr lang="bg-BG" sz="2400" b="1" dirty="0" smtClean="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Иновативна технология</a:t>
            </a:r>
            <a:endParaRPr lang="el-GR" sz="1200" b="1" dirty="0">
              <a:solidFill>
                <a:schemeClr val="accent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95288" y="6361113"/>
            <a:ext cx="2994025" cy="381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b="1" baseline="-25000" dirty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DO YOU SPEAK FUTURE </a:t>
            </a:r>
            <a:r>
              <a:rPr lang="en-US" sz="2800" b="1" baseline="-25000" dirty="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?</a:t>
            </a:r>
            <a:endParaRPr lang="el-GR" sz="2800" b="1" baseline="-25000" dirty="0">
              <a:solidFill>
                <a:schemeClr val="accent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itchFamily="34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1"/>
          <p:cNvSpPr>
            <a:spLocks noGrp="1"/>
          </p:cNvSpPr>
          <p:nvPr>
            <p:ph type="title"/>
          </p:nvPr>
        </p:nvSpPr>
        <p:spPr>
          <a:xfrm>
            <a:off x="2484438" y="-26988"/>
            <a:ext cx="6480175" cy="1143001"/>
          </a:xfrm>
        </p:spPr>
        <p:txBody>
          <a:bodyPr rtlCol="0">
            <a:normAutofit/>
          </a:bodyPr>
          <a:lstStyle/>
          <a:p>
            <a:pPr algn="r" eaLnBrk="1" fontAlgn="auto" hangingPunct="1">
              <a:spcAft>
                <a:spcPts val="0"/>
              </a:spcAft>
              <a:defRPr/>
            </a:pPr>
            <a:r>
              <a:rPr lang="bg-BG" sz="2400" b="1" dirty="0" smtClean="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Иновативна технология</a:t>
            </a:r>
            <a:endParaRPr lang="el-GR" sz="1200" b="1" dirty="0">
              <a:solidFill>
                <a:schemeClr val="accent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itchFamily="34" charset="0"/>
            </a:endParaRPr>
          </a:p>
        </p:txBody>
      </p:sp>
      <p:grpSp>
        <p:nvGrpSpPr>
          <p:cNvPr id="2" name="Group 16"/>
          <p:cNvGrpSpPr>
            <a:grpSpLocks/>
          </p:cNvGrpSpPr>
          <p:nvPr/>
        </p:nvGrpSpPr>
        <p:grpSpPr bwMode="auto">
          <a:xfrm>
            <a:off x="323850" y="879475"/>
            <a:ext cx="8537575" cy="2554288"/>
            <a:chOff x="323528" y="879104"/>
            <a:chExt cx="8537748" cy="2555065"/>
          </a:xfrm>
        </p:grpSpPr>
        <p:pic>
          <p:nvPicPr>
            <p:cNvPr id="8201" name="Picture 14" descr="64Bit.jpg"/>
            <p:cNvPicPr>
              <a:picLocks noChangeAspect="1"/>
            </p:cNvPicPr>
            <p:nvPr/>
          </p:nvPicPr>
          <p:blipFill>
            <a:blip r:embed="rId3"/>
            <a:srcRect l="27684" t="16158" r="26643" b="19208"/>
            <a:stretch>
              <a:fillRect/>
            </a:stretch>
          </p:blipFill>
          <p:spPr bwMode="auto">
            <a:xfrm>
              <a:off x="323528" y="1628800"/>
              <a:ext cx="864096" cy="8640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3" name="Rectangle 1"/>
            <p:cNvSpPr>
              <a:spLocks noChangeArrowheads="1"/>
            </p:cNvSpPr>
            <p:nvPr/>
          </p:nvSpPr>
          <p:spPr bwMode="auto">
            <a:xfrm>
              <a:off x="1331611" y="879104"/>
              <a:ext cx="4753071" cy="25550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pPr marL="265113" indent="-265113" fontAlgn="auto">
                <a:spcBef>
                  <a:spcPts val="0"/>
                </a:spcBef>
                <a:spcAft>
                  <a:spcPts val="0"/>
                </a:spcAft>
                <a:buClr>
                  <a:schemeClr val="tx1">
                    <a:lumMod val="65000"/>
                    <a:lumOff val="35000"/>
                  </a:schemeClr>
                </a:buClr>
                <a:defRPr/>
              </a:pPr>
              <a:endParaRPr lang="el-GR" sz="2000" b="1" dirty="0">
                <a:solidFill>
                  <a:srgbClr val="FF9900"/>
                </a:solidFill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  <a:latin typeface="Century Gothic" pitchFamily="34" charset="0"/>
              </a:endParaRPr>
            </a:p>
            <a:p>
              <a:pPr marL="265113" indent="-265113" fontAlgn="auto">
                <a:spcBef>
                  <a:spcPts val="0"/>
                </a:spcBef>
                <a:spcAft>
                  <a:spcPts val="0"/>
                </a:spcAft>
                <a:buClr>
                  <a:schemeClr val="tx1">
                    <a:lumMod val="65000"/>
                    <a:lumOff val="35000"/>
                  </a:schemeClr>
                </a:buClr>
                <a:buFont typeface="Wingdings" pitchFamily="2" charset="2"/>
                <a:buChar char="ü"/>
                <a:defRPr/>
              </a:pPr>
              <a:r>
                <a:rPr lang="el-GR" sz="2000" b="1" dirty="0">
                  <a:solidFill>
                    <a:srgbClr val="FF9900"/>
                  </a:solidFill>
                  <a:effectLst>
                    <a:outerShdw blurRad="50800" dist="38100" algn="tr" rotWithShape="0">
                      <a:prstClr val="black">
                        <a:alpha val="40000"/>
                      </a:prstClr>
                    </a:outerShdw>
                  </a:effectLst>
                  <a:latin typeface="Century Gothic" pitchFamily="34" charset="0"/>
                </a:rPr>
                <a:t>64 </a:t>
              </a:r>
              <a:r>
                <a:rPr lang="en-US" sz="2000" b="1" dirty="0">
                  <a:solidFill>
                    <a:srgbClr val="FF9900"/>
                  </a:solidFill>
                  <a:effectLst>
                    <a:outerShdw blurRad="50800" dist="38100" algn="tr" rotWithShape="0">
                      <a:prstClr val="black">
                        <a:alpha val="40000"/>
                      </a:prstClr>
                    </a:outerShdw>
                  </a:effectLst>
                  <a:latin typeface="Century Gothic" pitchFamily="34" charset="0"/>
                </a:rPr>
                <a:t>bit</a:t>
              </a:r>
            </a:p>
            <a:p>
              <a:pPr marL="265113" indent="7938" fontAlgn="auto">
                <a:spcBef>
                  <a:spcPts val="0"/>
                </a:spcBef>
                <a:spcAft>
                  <a:spcPts val="0"/>
                </a:spcAft>
                <a:buClr>
                  <a:schemeClr val="tx1">
                    <a:lumMod val="65000"/>
                    <a:lumOff val="35000"/>
                  </a:schemeClr>
                </a:buClr>
                <a:defRPr/>
              </a:pPr>
              <a:r>
                <a:rPr lang="bg-BG" sz="200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itchFamily="34" charset="0"/>
                </a:rPr>
                <a:t>Висока производителност ползваща всички възможни функции и ресурси на новите </a:t>
              </a:r>
              <a:r>
                <a:rPr lang="el-GR" sz="200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itchFamily="34" charset="0"/>
                </a:rPr>
                <a:t>64</a:t>
              </a:r>
              <a:r>
                <a:rPr lang="en-US" sz="200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itchFamily="34" charset="0"/>
                </a:rPr>
                <a:t>bit </a:t>
              </a:r>
              <a:r>
                <a:rPr lang="bg-BG" sz="200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itchFamily="34" charset="0"/>
                </a:rPr>
                <a:t>операционни системи и многоядрени процесори</a:t>
              </a:r>
              <a:endParaRPr lang="el-GR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itchFamily="34" charset="0"/>
              </a:endParaRPr>
            </a:p>
            <a:p>
              <a:pPr marL="265113" indent="-265113" fontAlgn="auto">
                <a:spcBef>
                  <a:spcPts val="0"/>
                </a:spcBef>
                <a:spcAft>
                  <a:spcPts val="0"/>
                </a:spcAft>
                <a:buClr>
                  <a:schemeClr val="tx1">
                    <a:lumMod val="65000"/>
                    <a:lumOff val="35000"/>
                  </a:schemeClr>
                </a:buClr>
                <a:defRPr/>
              </a:pPr>
              <a:r>
                <a:rPr lang="el-GR" sz="2000" dirty="0">
                  <a:latin typeface="Century Gothic" pitchFamily="34" charset="0"/>
                </a:rPr>
                <a:t> </a:t>
              </a:r>
            </a:p>
          </p:txBody>
        </p:sp>
        <p:grpSp>
          <p:nvGrpSpPr>
            <p:cNvPr id="8203" name="Group 20"/>
            <p:cNvGrpSpPr>
              <a:grpSpLocks/>
            </p:cNvGrpSpPr>
            <p:nvPr/>
          </p:nvGrpSpPr>
          <p:grpSpPr bwMode="auto">
            <a:xfrm>
              <a:off x="6156176" y="1340768"/>
              <a:ext cx="2705100" cy="1685925"/>
              <a:chOff x="6156176" y="1340768"/>
              <a:chExt cx="2705100" cy="1685925"/>
            </a:xfrm>
          </p:grpSpPr>
          <p:pic>
            <p:nvPicPr>
              <p:cNvPr id="4099" name="Picture 3"/>
              <p:cNvPicPr>
                <a:picLocks noChangeAspect="1" noChangeArrowheads="1"/>
              </p:cNvPicPr>
              <p:nvPr/>
            </p:nvPicPr>
            <p:blipFill>
              <a:blip r:embed="rId4" cstate="print"/>
              <a:srcRect/>
              <a:stretch>
                <a:fillRect/>
              </a:stretch>
            </p:blipFill>
            <p:spPr bwMode="auto">
              <a:xfrm>
                <a:off x="6156176" y="1340768"/>
                <a:ext cx="2705100" cy="1685925"/>
              </a:xfrm>
              <a:prstGeom prst="rect">
                <a:avLst/>
              </a:prstGeom>
              <a:ln>
                <a:noFill/>
              </a:ln>
              <a:effectLst>
                <a:softEdge rad="112500"/>
              </a:effectLst>
            </p:spPr>
          </p:pic>
          <p:sp>
            <p:nvSpPr>
              <p:cNvPr id="12" name="Rectangle 11"/>
              <p:cNvSpPr/>
              <p:nvPr/>
            </p:nvSpPr>
            <p:spPr>
              <a:xfrm>
                <a:off x="6300192" y="2060848"/>
                <a:ext cx="936104" cy="936104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l-GR" sz="1600" dirty="0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  <a:latin typeface="Century Gothic" pitchFamily="34" charset="0"/>
                  </a:rPr>
                  <a:t>32 </a:t>
                </a:r>
                <a:r>
                  <a:rPr lang="en-US" sz="1600" dirty="0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  <a:latin typeface="Century Gothic" pitchFamily="34" charset="0"/>
                  </a:rPr>
                  <a:t>bit</a:t>
                </a:r>
              </a:p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1600" dirty="0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  <a:latin typeface="Century Gothic" pitchFamily="34" charset="0"/>
                  </a:rPr>
                  <a:t>64 bit</a:t>
                </a:r>
                <a:endParaRPr lang="el-GR" sz="1600" dirty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  <a:latin typeface="Century Gothic" pitchFamily="34" charset="0"/>
                </a:endParaRPr>
              </a:p>
            </p:txBody>
          </p:sp>
        </p:grpSp>
      </p:grpSp>
      <p:grpSp>
        <p:nvGrpSpPr>
          <p:cNvPr id="4" name="Group 19"/>
          <p:cNvGrpSpPr>
            <a:grpSpLocks/>
          </p:cNvGrpSpPr>
          <p:nvPr/>
        </p:nvGrpSpPr>
        <p:grpSpPr bwMode="auto">
          <a:xfrm>
            <a:off x="323850" y="3059113"/>
            <a:ext cx="8459788" cy="3683000"/>
            <a:chOff x="323528" y="3059088"/>
            <a:chExt cx="8460432" cy="3682280"/>
          </a:xfrm>
        </p:grpSpPr>
        <p:sp>
          <p:nvSpPr>
            <p:cNvPr id="14" name="Rectangle 1"/>
            <p:cNvSpPr>
              <a:spLocks noChangeArrowheads="1"/>
            </p:cNvSpPr>
            <p:nvPr/>
          </p:nvSpPr>
          <p:spPr bwMode="auto">
            <a:xfrm>
              <a:off x="1439626" y="3059088"/>
              <a:ext cx="7093490" cy="132371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pPr marL="265113" indent="-265113" fontAlgn="auto">
                <a:spcBef>
                  <a:spcPts val="0"/>
                </a:spcBef>
                <a:spcAft>
                  <a:spcPts val="0"/>
                </a:spcAft>
                <a:buClr>
                  <a:schemeClr val="tx1">
                    <a:lumMod val="65000"/>
                    <a:lumOff val="35000"/>
                  </a:schemeClr>
                </a:buClr>
                <a:defRPr/>
              </a:pPr>
              <a:endParaRPr lang="el-GR" sz="2000" b="1" dirty="0">
                <a:solidFill>
                  <a:srgbClr val="FF9900"/>
                </a:solidFill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  <a:latin typeface="Century Gothic" pitchFamily="34" charset="0"/>
              </a:endParaRPr>
            </a:p>
            <a:p>
              <a:pPr marL="265113" indent="-265113" fontAlgn="auto">
                <a:spcBef>
                  <a:spcPts val="0"/>
                </a:spcBef>
                <a:spcAft>
                  <a:spcPts val="0"/>
                </a:spcAft>
                <a:buClr>
                  <a:schemeClr val="tx1">
                    <a:lumMod val="65000"/>
                    <a:lumOff val="35000"/>
                  </a:schemeClr>
                </a:buClr>
                <a:defRPr/>
              </a:pPr>
              <a:r>
                <a:rPr lang="el-GR" sz="2000" dirty="0">
                  <a:latin typeface="Century Gothic" pitchFamily="34" charset="0"/>
                </a:rPr>
                <a:t> </a:t>
              </a:r>
            </a:p>
            <a:p>
              <a:pPr marL="265113" indent="-265113" fontAlgn="auto">
                <a:spcBef>
                  <a:spcPts val="0"/>
                </a:spcBef>
                <a:spcAft>
                  <a:spcPts val="0"/>
                </a:spcAft>
                <a:buClr>
                  <a:schemeClr val="tx1">
                    <a:lumMod val="65000"/>
                    <a:lumOff val="35000"/>
                  </a:schemeClr>
                </a:buClr>
                <a:buFont typeface="Wingdings" pitchFamily="2" charset="2"/>
                <a:buChar char="ü"/>
                <a:defRPr/>
              </a:pPr>
              <a:r>
                <a:rPr lang="en-US" sz="2000" b="1" dirty="0">
                  <a:solidFill>
                    <a:srgbClr val="FF99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entury Gothic" pitchFamily="34" charset="0"/>
                </a:rPr>
                <a:t>Windows</a:t>
              </a:r>
              <a:r>
                <a:rPr lang="el-GR" sz="2000" b="1" dirty="0">
                  <a:solidFill>
                    <a:srgbClr val="FF99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entury Gothic" pitchFamily="34" charset="0"/>
                </a:rPr>
                <a:t>® 7</a:t>
              </a:r>
              <a:r>
                <a:rPr lang="en-US" sz="2000" b="1" dirty="0">
                  <a:solidFill>
                    <a:srgbClr val="FF99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entury Gothic" pitchFamily="34" charset="0"/>
                </a:rPr>
                <a:t> </a:t>
              </a:r>
              <a:r>
                <a:rPr lang="en-US" sz="2000" b="1" dirty="0">
                  <a:solidFill>
                    <a:srgbClr val="FF9900"/>
                  </a:solidFill>
                  <a:effectLst>
                    <a:outerShdw blurRad="50800" dist="38100" algn="tr" rotWithShape="0">
                      <a:prstClr val="black">
                        <a:alpha val="40000"/>
                      </a:prstClr>
                    </a:outerShdw>
                  </a:effectLst>
                  <a:latin typeface="Century Gothic" pitchFamily="34" charset="0"/>
                </a:rPr>
                <a:t>ready</a:t>
              </a:r>
              <a:endParaRPr lang="el-GR" sz="2000" b="1" dirty="0">
                <a:solidFill>
                  <a:srgbClr val="FF9900"/>
                </a:solidFill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  <a:latin typeface="Century Gothic" pitchFamily="34" charset="0"/>
              </a:endParaRPr>
            </a:p>
            <a:p>
              <a:pPr marL="265113" indent="7938" fontAlgn="auto">
                <a:spcBef>
                  <a:spcPts val="0"/>
                </a:spcBef>
                <a:spcAft>
                  <a:spcPts val="0"/>
                </a:spcAft>
                <a:buClr>
                  <a:schemeClr val="tx1">
                    <a:lumMod val="65000"/>
                    <a:lumOff val="35000"/>
                  </a:schemeClr>
                </a:buClr>
                <a:defRPr/>
              </a:pPr>
              <a:r>
                <a:rPr lang="bg-BG" sz="200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itchFamily="34" charset="0"/>
                </a:rPr>
                <a:t>Използва новите</a:t>
              </a:r>
              <a:r>
                <a:rPr lang="en-US" sz="200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itchFamily="34" charset="0"/>
                </a:rPr>
                <a:t> Windows</a:t>
              </a:r>
              <a:r>
                <a:rPr lang="el-GR" sz="200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itchFamily="34" charset="0"/>
                </a:rPr>
                <a:t>® 7</a:t>
              </a:r>
              <a:r>
                <a:rPr lang="en-US" sz="200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itchFamily="34" charset="0"/>
                </a:rPr>
                <a:t> OS </a:t>
              </a:r>
              <a:r>
                <a:rPr lang="bg-BG" sz="200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itchFamily="34" charset="0"/>
                </a:rPr>
                <a:t>функции</a:t>
              </a:r>
              <a:endParaRPr lang="el-GR" sz="20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itchFamily="34" charset="0"/>
              </a:endParaRPr>
            </a:p>
          </p:txBody>
        </p:sp>
        <p:pic>
          <p:nvPicPr>
            <p:cNvPr id="2050" name="Picture 2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467544" y="4869160"/>
              <a:ext cx="8316416" cy="1374981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sp>
          <p:nvSpPr>
            <p:cNvPr id="18" name="TextBox 17"/>
            <p:cNvSpPr txBox="1"/>
            <p:nvPr/>
          </p:nvSpPr>
          <p:spPr>
            <a:xfrm>
              <a:off x="394971" y="6362029"/>
              <a:ext cx="2994253" cy="379339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2800" b="1" baseline="-25000" dirty="0">
                  <a:solidFill>
                    <a:schemeClr val="bg1">
                      <a:lumMod val="9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entury Gothic" pitchFamily="34" charset="0"/>
                </a:rPr>
                <a:t>DO YOU SPEAK FUTURE </a:t>
              </a:r>
              <a:r>
                <a:rPr lang="en-US" sz="2800" b="1" baseline="-25000" dirty="0">
                  <a:solidFill>
                    <a:schemeClr val="accent6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entury Gothic" pitchFamily="34" charset="0"/>
                </a:rPr>
                <a:t>?</a:t>
              </a:r>
              <a:endParaRPr lang="el-GR" sz="2800" b="1" baseline="-25000" dirty="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endParaRPr>
            </a:p>
          </p:txBody>
        </p:sp>
        <p:pic>
          <p:nvPicPr>
            <p:cNvPr id="8200" name="Picture 2"/>
            <p:cNvPicPr>
              <a:picLocks noChangeAspect="1" noChangeArrowheads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 bwMode="auto">
            <a:xfrm>
              <a:off x="323528" y="3645024"/>
              <a:ext cx="1032507" cy="63589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2484438" y="-26988"/>
            <a:ext cx="6480175" cy="1143001"/>
          </a:xfrm>
        </p:spPr>
        <p:txBody>
          <a:bodyPr rtlCol="0">
            <a:normAutofit/>
          </a:bodyPr>
          <a:lstStyle/>
          <a:p>
            <a:pPr algn="r" eaLnBrk="1" fontAlgn="auto" hangingPunct="1">
              <a:spcAft>
                <a:spcPts val="0"/>
              </a:spcAft>
              <a:defRPr/>
            </a:pPr>
            <a:r>
              <a:rPr lang="bg-BG" sz="2400" b="1" dirty="0" smtClean="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Уникален клиентски опит</a:t>
            </a:r>
            <a:endParaRPr lang="el-GR" sz="1200" b="1" dirty="0">
              <a:solidFill>
                <a:schemeClr val="accent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itchFamily="34" charset="0"/>
            </a:endParaRPr>
          </a:p>
        </p:txBody>
      </p:sp>
      <p:pic>
        <p:nvPicPr>
          <p:cNvPr id="6146" name="Picture 4" descr="image010"/>
          <p:cNvPicPr>
            <a:picLocks noChangeAspect="1" noChangeArrowheads="1"/>
          </p:cNvPicPr>
          <p:nvPr/>
        </p:nvPicPr>
        <p:blipFill>
          <a:blip r:embed="rId2" cstate="print"/>
          <a:srcRect b="3803"/>
          <a:stretch>
            <a:fillRect/>
          </a:stretch>
        </p:blipFill>
        <p:spPr bwMode="auto">
          <a:xfrm>
            <a:off x="5364088" y="4263931"/>
            <a:ext cx="3779912" cy="200715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grpSp>
        <p:nvGrpSpPr>
          <p:cNvPr id="2" name="Group 17"/>
          <p:cNvGrpSpPr>
            <a:grpSpLocks/>
          </p:cNvGrpSpPr>
          <p:nvPr/>
        </p:nvGrpSpPr>
        <p:grpSpPr bwMode="auto">
          <a:xfrm>
            <a:off x="1811338" y="1106488"/>
            <a:ext cx="5424487" cy="3362325"/>
            <a:chOff x="1811221" y="1106151"/>
            <a:chExt cx="5425075" cy="3361928"/>
          </a:xfrm>
        </p:grpSpPr>
        <p:sp>
          <p:nvSpPr>
            <p:cNvPr id="12" name="Oval 11"/>
            <p:cNvSpPr/>
            <p:nvPr/>
          </p:nvSpPr>
          <p:spPr>
            <a:xfrm>
              <a:off x="1849325" y="1268057"/>
              <a:ext cx="5255195" cy="2809543"/>
            </a:xfrm>
            <a:prstGeom prst="ellipse">
              <a:avLst/>
            </a:prstGeom>
            <a:noFill/>
            <a:ln w="38100"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l-GR"/>
            </a:p>
          </p:txBody>
        </p:sp>
        <p:pic>
          <p:nvPicPr>
            <p:cNvPr id="9224" name="Picture 2"/>
            <p:cNvPicPr>
              <a:picLocks noChangeAspect="1" noChangeArrowheads="1"/>
            </p:cNvPicPr>
            <p:nvPr/>
          </p:nvPicPr>
          <p:blipFill>
            <a:blip r:embed="rId3"/>
            <a:srcRect l="21970" t="6593" r="20790" b="7681"/>
            <a:stretch>
              <a:fillRect/>
            </a:stretch>
          </p:blipFill>
          <p:spPr bwMode="auto">
            <a:xfrm>
              <a:off x="1811221" y="2869707"/>
              <a:ext cx="816563" cy="8640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9225" name="Picture 22" descr="SL_Galaxy_Logo_White_CMYK.jpg"/>
            <p:cNvPicPr>
              <a:picLocks noChangeAspect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3504894" y="2132856"/>
              <a:ext cx="2077846" cy="7275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9226" name="Picture 7"/>
            <p:cNvPicPr>
              <a:picLocks noChangeAspect="1" noChangeArrowheads="1"/>
            </p:cNvPicPr>
            <p:nvPr/>
          </p:nvPicPr>
          <p:blipFill>
            <a:blip r:embed="rId5"/>
            <a:srcRect l="20000" t="8009" r="20000" b="7076"/>
            <a:stretch>
              <a:fillRect/>
            </a:stretch>
          </p:blipFill>
          <p:spPr bwMode="auto">
            <a:xfrm>
              <a:off x="2771800" y="1115447"/>
              <a:ext cx="864096" cy="8640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9227" name="Picture 13" descr="OneView.jpg"/>
            <p:cNvPicPr>
              <a:picLocks noChangeAspect="1"/>
            </p:cNvPicPr>
            <p:nvPr/>
          </p:nvPicPr>
          <p:blipFill>
            <a:blip r:embed="rId6"/>
            <a:srcRect l="27995" t="18181" r="27213" b="17570"/>
            <a:stretch>
              <a:fillRect/>
            </a:stretch>
          </p:blipFill>
          <p:spPr bwMode="auto">
            <a:xfrm>
              <a:off x="5357327" y="1106151"/>
              <a:ext cx="870857" cy="88268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9228" name="Picture 14" descr="SmartSearch.jpg"/>
            <p:cNvPicPr>
              <a:picLocks noChangeAspect="1"/>
            </p:cNvPicPr>
            <p:nvPr/>
          </p:nvPicPr>
          <p:blipFill>
            <a:blip r:embed="rId7"/>
            <a:srcRect l="28172" t="19238" r="25000" b="18481"/>
            <a:stretch>
              <a:fillRect/>
            </a:stretch>
          </p:blipFill>
          <p:spPr bwMode="auto">
            <a:xfrm>
              <a:off x="6361449" y="2868052"/>
              <a:ext cx="874847" cy="8222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9229" name="Picture 15" descr="EasyUpgrade.jpg"/>
            <p:cNvPicPr>
              <a:picLocks noChangeAspect="1"/>
            </p:cNvPicPr>
            <p:nvPr/>
          </p:nvPicPr>
          <p:blipFill>
            <a:blip r:embed="rId8"/>
            <a:srcRect l="28571" t="18044" r="28572" b="19136"/>
            <a:stretch>
              <a:fillRect/>
            </a:stretch>
          </p:blipFill>
          <p:spPr bwMode="auto">
            <a:xfrm>
              <a:off x="4096408" y="3573016"/>
              <a:ext cx="864096" cy="8950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11" name="Picture 3" descr="image011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0" y="4293096"/>
            <a:ext cx="3705225" cy="197167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3" name="TextBox 12"/>
          <p:cNvSpPr txBox="1"/>
          <p:nvPr/>
        </p:nvSpPr>
        <p:spPr>
          <a:xfrm>
            <a:off x="395288" y="6361113"/>
            <a:ext cx="2994025" cy="381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b="1" baseline="-25000" dirty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DO YOU SPEAK FUTURE </a:t>
            </a:r>
            <a:r>
              <a:rPr lang="en-US" sz="2800" b="1" baseline="-25000" dirty="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?</a:t>
            </a:r>
            <a:endParaRPr lang="el-GR" sz="2800" b="1" baseline="-25000" dirty="0">
              <a:solidFill>
                <a:schemeClr val="accent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itchFamily="34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" dur="5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179388" y="4724400"/>
            <a:ext cx="8643937" cy="4318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896112" lvl="1" indent="-32004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100" dirty="0">
              <a:solidFill>
                <a:schemeClr val="tx1">
                  <a:lumMod val="50000"/>
                  <a:lumOff val="50000"/>
                </a:schemeClr>
              </a:solidFill>
              <a:latin typeface="Century Gothic" pitchFamily="34" charset="0"/>
            </a:endParaRPr>
          </a:p>
          <a:p>
            <a:pPr marL="438912" indent="-320040"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§"/>
              <a:defRPr/>
            </a:pPr>
            <a:endParaRPr lang="en-US" sz="1100" dirty="0">
              <a:solidFill>
                <a:schemeClr val="bg1">
                  <a:lumMod val="50000"/>
                </a:schemeClr>
              </a:solidFill>
              <a:latin typeface="Century Gothic" pitchFamily="34" charset="0"/>
            </a:endParaRPr>
          </a:p>
        </p:txBody>
      </p:sp>
      <p:grpSp>
        <p:nvGrpSpPr>
          <p:cNvPr id="2" name="Group 15"/>
          <p:cNvGrpSpPr>
            <a:grpSpLocks/>
          </p:cNvGrpSpPr>
          <p:nvPr/>
        </p:nvGrpSpPr>
        <p:grpSpPr bwMode="auto">
          <a:xfrm>
            <a:off x="1476375" y="928688"/>
            <a:ext cx="7164388" cy="1872516"/>
            <a:chOff x="1475656" y="928752"/>
            <a:chExt cx="7165303" cy="1872565"/>
          </a:xfrm>
        </p:grpSpPr>
        <p:sp>
          <p:nvSpPr>
            <p:cNvPr id="57345" name="Rectangle 1"/>
            <p:cNvSpPr>
              <a:spLocks noChangeArrowheads="1"/>
            </p:cNvSpPr>
            <p:nvPr/>
          </p:nvSpPr>
          <p:spPr bwMode="auto">
            <a:xfrm>
              <a:off x="2664846" y="1170058"/>
              <a:ext cx="5976113" cy="163125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pPr marL="179388" indent="-179388" fontAlgn="auto">
                <a:spcBef>
                  <a:spcPts val="0"/>
                </a:spcBef>
                <a:spcAft>
                  <a:spcPts val="0"/>
                </a:spcAft>
                <a:buClr>
                  <a:schemeClr val="tx1">
                    <a:lumMod val="50000"/>
                    <a:lumOff val="50000"/>
                  </a:schemeClr>
                </a:buClr>
                <a:buFont typeface="Wingdings" pitchFamily="2" charset="2"/>
                <a:buChar char="ü"/>
                <a:defRPr/>
              </a:pPr>
              <a:r>
                <a:rPr lang="bg-BG" sz="2000" b="1" dirty="0">
                  <a:solidFill>
                    <a:srgbClr val="FF9900"/>
                  </a:solidFill>
                  <a:effectLst>
                    <a:outerShdw blurRad="50800" dist="38100" algn="tr" rotWithShape="0">
                      <a:prstClr val="black">
                        <a:alpha val="40000"/>
                      </a:prstClr>
                    </a:outerShdw>
                  </a:effectLst>
                  <a:latin typeface="Century Gothic" pitchFamily="34" charset="0"/>
                </a:rPr>
                <a:t>Направена за Вас</a:t>
              </a:r>
              <a:r>
                <a:rPr lang="en-US" sz="2000" b="1" dirty="0">
                  <a:solidFill>
                    <a:srgbClr val="FF9900"/>
                  </a:solidFill>
                  <a:effectLst>
                    <a:outerShdw blurRad="50800" dist="38100" algn="tr" rotWithShape="0">
                      <a:prstClr val="black">
                        <a:alpha val="40000"/>
                      </a:prstClr>
                    </a:outerShdw>
                  </a:effectLst>
                  <a:latin typeface="Century Gothic" pitchFamily="34" charset="0"/>
                </a:rPr>
                <a:t> </a:t>
              </a:r>
              <a:r>
                <a:rPr lang="el-GR" sz="2000" b="1" dirty="0">
                  <a:solidFill>
                    <a:srgbClr val="FF9900"/>
                  </a:solidFill>
                  <a:effectLst>
                    <a:outerShdw blurRad="50800" dist="38100" algn="tr" rotWithShape="0">
                      <a:prstClr val="black">
                        <a:alpha val="40000"/>
                      </a:prstClr>
                    </a:outerShdw>
                  </a:effectLst>
                  <a:latin typeface="Century Gothic" pitchFamily="34" charset="0"/>
                </a:rPr>
                <a:t>: </a:t>
              </a:r>
              <a:endParaRPr lang="bg-BG" sz="2000" b="1" dirty="0" smtClean="0">
                <a:solidFill>
                  <a:srgbClr val="FF9900"/>
                </a:solidFill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  <a:latin typeface="Century Gothic" pitchFamily="34" charset="0"/>
              </a:endParaRPr>
            </a:p>
            <a:p>
              <a:pPr lvl="1" indent="179388" fontAlgn="auto">
                <a:spcBef>
                  <a:spcPts val="0"/>
                </a:spcBef>
                <a:spcAft>
                  <a:spcPts val="0"/>
                </a:spcAft>
                <a:buClr>
                  <a:schemeClr val="accent6"/>
                </a:buClr>
                <a:buFont typeface="Wingdings" pitchFamily="2" charset="2"/>
                <a:buChar char="§"/>
                <a:defRPr/>
              </a:pPr>
              <a:r>
                <a:rPr lang="bg-BG" sz="1600" b="1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itchFamily="34" charset="0"/>
                </a:rPr>
                <a:t>Настройка</a:t>
              </a:r>
            </a:p>
            <a:p>
              <a:pPr lvl="1" indent="179388" fontAlgn="auto">
                <a:spcBef>
                  <a:spcPts val="0"/>
                </a:spcBef>
                <a:spcAft>
                  <a:spcPts val="0"/>
                </a:spcAft>
                <a:buClr>
                  <a:schemeClr val="accent6"/>
                </a:buClr>
                <a:buFont typeface="Wingdings" pitchFamily="2" charset="2"/>
                <a:buChar char="§"/>
                <a:defRPr/>
              </a:pPr>
              <a:r>
                <a:rPr lang="bg-BG" sz="1600" b="1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itchFamily="34" charset="0"/>
                </a:rPr>
                <a:t>Дизайн </a:t>
              </a:r>
              <a:r>
                <a:rPr lang="bg-BG" sz="160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itchFamily="34" charset="0"/>
                </a:rPr>
                <a:t>на </a:t>
              </a:r>
              <a:r>
                <a:rPr lang="bg-BG" sz="1600" b="1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itchFamily="34" charset="0"/>
                </a:rPr>
                <a:t>персонални изгледи/екрани</a:t>
              </a:r>
              <a:r>
                <a:rPr lang="en-US" sz="1600" b="1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itchFamily="34" charset="0"/>
                </a:rPr>
                <a:t>/</a:t>
              </a:r>
              <a:r>
                <a:rPr lang="bg-BG" sz="1600" b="1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itchFamily="34" charset="0"/>
                </a:rPr>
                <a:t>форми</a:t>
              </a:r>
              <a:endParaRPr lang="en-US" sz="1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itchFamily="34" charset="0"/>
              </a:endParaRPr>
            </a:p>
            <a:p>
              <a:pPr lvl="1" indent="179388" fontAlgn="auto">
                <a:spcBef>
                  <a:spcPts val="0"/>
                </a:spcBef>
                <a:spcAft>
                  <a:spcPts val="0"/>
                </a:spcAft>
                <a:buClr>
                  <a:schemeClr val="accent6"/>
                </a:buClr>
                <a:buFont typeface="Wingdings" pitchFamily="2" charset="2"/>
                <a:buChar char="§"/>
                <a:defRPr/>
              </a:pPr>
              <a:r>
                <a:rPr lang="en-US" sz="160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itchFamily="34" charset="0"/>
                </a:rPr>
                <a:t>Favorites</a:t>
              </a:r>
            </a:p>
            <a:p>
              <a:pPr lvl="1" indent="179388" fontAlgn="auto">
                <a:spcBef>
                  <a:spcPts val="0"/>
                </a:spcBef>
                <a:spcAft>
                  <a:spcPts val="0"/>
                </a:spcAft>
                <a:buClr>
                  <a:schemeClr val="accent6"/>
                </a:buClr>
                <a:buFont typeface="Wingdings" pitchFamily="2" charset="2"/>
                <a:buChar char="§"/>
                <a:defRPr/>
              </a:pPr>
              <a:r>
                <a:rPr lang="bg-BG" sz="160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itchFamily="34" charset="0"/>
                </a:rPr>
                <a:t>Персонализирани отчети</a:t>
              </a:r>
              <a:endParaRPr lang="el-GR" sz="1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itchFamily="34" charset="0"/>
              </a:endParaRPr>
            </a:p>
            <a:p>
              <a:pPr lvl="1" indent="179388" fontAlgn="auto">
                <a:spcBef>
                  <a:spcPts val="0"/>
                </a:spcBef>
                <a:spcAft>
                  <a:spcPts val="0"/>
                </a:spcAft>
                <a:buClr>
                  <a:schemeClr val="accent6"/>
                </a:buClr>
                <a:buFont typeface="Wingdings" pitchFamily="2" charset="2"/>
                <a:buChar char="§"/>
                <a:defRPr/>
              </a:pPr>
              <a:r>
                <a:rPr lang="bg-BG" sz="1600" b="1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itchFamily="34" charset="0"/>
                </a:rPr>
                <a:t>Ролеви центрове</a:t>
              </a:r>
              <a:endParaRPr lang="el-GR" sz="1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itchFamily="34" charset="0"/>
              </a:endParaRPr>
            </a:p>
          </p:txBody>
        </p:sp>
        <p:pic>
          <p:nvPicPr>
            <p:cNvPr id="10251" name="Picture 8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1475656" y="928752"/>
              <a:ext cx="1296144" cy="91585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10" name="Picture 9" descr="3.bmp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0825" y="3221038"/>
            <a:ext cx="4033838" cy="298291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2484438" y="-26988"/>
            <a:ext cx="6480175" cy="1143001"/>
          </a:xfrm>
        </p:spPr>
        <p:txBody>
          <a:bodyPr rtlCol="0">
            <a:normAutofit/>
          </a:bodyPr>
          <a:lstStyle/>
          <a:p>
            <a:pPr algn="r" eaLnBrk="1" fontAlgn="auto" hangingPunct="1">
              <a:spcAft>
                <a:spcPts val="0"/>
              </a:spcAft>
              <a:defRPr/>
            </a:pPr>
            <a:r>
              <a:rPr lang="bg-BG" sz="2400" b="1" dirty="0" smtClean="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Уникален клиентски опит</a:t>
            </a:r>
            <a:endParaRPr lang="el-GR" sz="1200" b="1" dirty="0">
              <a:solidFill>
                <a:schemeClr val="accent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itchFamily="34" charset="0"/>
            </a:endParaRPr>
          </a:p>
        </p:txBody>
      </p:sp>
      <p:grpSp>
        <p:nvGrpSpPr>
          <p:cNvPr id="3" name="Group 14"/>
          <p:cNvGrpSpPr>
            <a:grpSpLocks/>
          </p:cNvGrpSpPr>
          <p:nvPr/>
        </p:nvGrpSpPr>
        <p:grpSpPr bwMode="auto">
          <a:xfrm>
            <a:off x="4865688" y="3203575"/>
            <a:ext cx="4098925" cy="3033713"/>
            <a:chOff x="4865825" y="3204301"/>
            <a:chExt cx="4098663" cy="3033011"/>
          </a:xfrm>
        </p:grpSpPr>
        <p:pic>
          <p:nvPicPr>
            <p:cNvPr id="6" name="Picture 2"/>
            <p:cNvPicPr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4865825" y="3204301"/>
              <a:ext cx="4098663" cy="3033011"/>
            </a:xfrm>
            <a:prstGeom prst="rect">
              <a:avLst/>
            </a:prstGeom>
            <a:ln>
              <a:noFill/>
            </a:ln>
            <a:effectLst>
              <a:outerShdw blurRad="190500" algn="tl" rotWithShape="0">
                <a:srgbClr val="000000">
                  <a:alpha val="70000"/>
                </a:srgbClr>
              </a:outerShdw>
            </a:effectLst>
          </p:spPr>
        </p:pic>
        <p:pic>
          <p:nvPicPr>
            <p:cNvPr id="14" name="Picture 2" descr="image002"/>
            <p:cNvPicPr>
              <a:picLocks noChangeAspect="1" noChangeArrowheads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 bwMode="auto">
            <a:xfrm>
              <a:off x="6300833" y="4364495"/>
              <a:ext cx="993711" cy="714210"/>
            </a:xfrm>
            <a:prstGeom prst="rect">
              <a:avLst/>
            </a:prstGeom>
            <a:ln>
              <a:noFill/>
            </a:ln>
            <a:effectLst>
              <a:outerShdw blurRad="190500" algn="tl" rotWithShape="0">
                <a:srgbClr val="000000">
                  <a:alpha val="70000"/>
                </a:srgbClr>
              </a:outerShdw>
            </a:effectLst>
          </p:spPr>
        </p:pic>
      </p:grpSp>
      <p:sp>
        <p:nvSpPr>
          <p:cNvPr id="12" name="TextBox 11"/>
          <p:cNvSpPr txBox="1"/>
          <p:nvPr/>
        </p:nvSpPr>
        <p:spPr>
          <a:xfrm>
            <a:off x="395288" y="6361113"/>
            <a:ext cx="2994025" cy="381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b="1" baseline="-25000" dirty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DO YOU SPEAK FUTURE </a:t>
            </a:r>
            <a:r>
              <a:rPr lang="en-US" sz="2800" b="1" baseline="-25000" dirty="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?</a:t>
            </a:r>
            <a:endParaRPr lang="el-GR" sz="2800" b="1" baseline="-25000" dirty="0">
              <a:solidFill>
                <a:schemeClr val="accent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itchFamily="34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5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2"/>
          <p:cNvGrpSpPr>
            <a:grpSpLocks/>
          </p:cNvGrpSpPr>
          <p:nvPr/>
        </p:nvGrpSpPr>
        <p:grpSpPr bwMode="auto">
          <a:xfrm>
            <a:off x="179388" y="1654175"/>
            <a:ext cx="8353425" cy="3790950"/>
            <a:chOff x="179512" y="1653768"/>
            <a:chExt cx="8352929" cy="3791455"/>
          </a:xfrm>
        </p:grpSpPr>
        <p:grpSp>
          <p:nvGrpSpPr>
            <p:cNvPr id="11269" name="Group 10"/>
            <p:cNvGrpSpPr>
              <a:grpSpLocks/>
            </p:cNvGrpSpPr>
            <p:nvPr/>
          </p:nvGrpSpPr>
          <p:grpSpPr bwMode="auto">
            <a:xfrm>
              <a:off x="5724129" y="3309868"/>
              <a:ext cx="2808312" cy="2135355"/>
              <a:chOff x="5364089" y="4740232"/>
              <a:chExt cx="3175170" cy="2264954"/>
            </a:xfrm>
          </p:grpSpPr>
          <p:pic>
            <p:nvPicPr>
              <p:cNvPr id="7" name="Picture 3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auto">
              <a:xfrm>
                <a:off x="5364089" y="4740232"/>
                <a:ext cx="3175170" cy="2264954"/>
              </a:xfrm>
              <a:prstGeom prst="roundRect">
                <a:avLst>
                  <a:gd name="adj" fmla="val 8594"/>
                </a:avLst>
              </a:prstGeom>
              <a:solidFill>
                <a:srgbClr val="FFFFFF">
                  <a:shade val="85000"/>
                </a:srgbClr>
              </a:solidFill>
              <a:ln>
                <a:noFill/>
              </a:ln>
              <a:effectLst>
                <a:reflection blurRad="12700" stA="38000" endPos="28000" dist="5000" dir="5400000" sy="-100000" algn="bl" rotWithShape="0"/>
              </a:effectLst>
            </p:spPr>
          </p:pic>
          <p:pic>
            <p:nvPicPr>
              <p:cNvPr id="6" name="Picture 5" descr="SL_Galaxy_Logo_White_CMYK.jpg"/>
              <p:cNvPicPr>
                <a:picLocks noChangeAspect="1"/>
              </p:cNvPicPr>
              <p:nvPr/>
            </p:nvPicPr>
            <p:blipFill>
              <a:blip r:embed="rId4" cstate="print"/>
              <a:stretch>
                <a:fillRect/>
              </a:stretch>
            </p:blipFill>
            <p:spPr>
              <a:xfrm>
                <a:off x="7562282" y="6317782"/>
                <a:ext cx="720080" cy="252149"/>
              </a:xfrm>
              <a:prstGeom prst="roundRect">
                <a:avLst>
                  <a:gd name="adj" fmla="val 8594"/>
                </a:avLst>
              </a:prstGeom>
              <a:solidFill>
                <a:srgbClr val="FFFFFF">
                  <a:shade val="85000"/>
                </a:srgbClr>
              </a:solidFill>
              <a:ln>
                <a:noFill/>
              </a:ln>
              <a:effectLst>
                <a:reflection blurRad="12700" stA="38000" endPos="28000" dist="5000" dir="5400000" sy="-100000" algn="bl" rotWithShape="0"/>
              </a:effectLst>
            </p:spPr>
          </p:pic>
        </p:grpSp>
        <p:grpSp>
          <p:nvGrpSpPr>
            <p:cNvPr id="11270" name="Group 9"/>
            <p:cNvGrpSpPr>
              <a:grpSpLocks/>
            </p:cNvGrpSpPr>
            <p:nvPr/>
          </p:nvGrpSpPr>
          <p:grpSpPr bwMode="auto">
            <a:xfrm>
              <a:off x="179512" y="1653768"/>
              <a:ext cx="7678304" cy="1631433"/>
              <a:chOff x="1979712" y="501640"/>
              <a:chExt cx="7678304" cy="1631433"/>
            </a:xfrm>
          </p:grpSpPr>
          <p:sp>
            <p:nvSpPr>
              <p:cNvPr id="57345" name="Rectangle 1"/>
              <p:cNvSpPr>
                <a:spLocks noChangeArrowheads="1"/>
              </p:cNvSpPr>
              <p:nvPr/>
            </p:nvSpPr>
            <p:spPr bwMode="auto">
              <a:xfrm>
                <a:off x="2843261" y="501640"/>
                <a:ext cx="6814755" cy="163143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square" anchor="ctr">
                <a:spAutoFit/>
              </a:bodyPr>
              <a:lstStyle/>
              <a:p>
                <a:pPr indent="273050" defTabSz="1076325" fontAlgn="auto">
                  <a:spcBef>
                    <a:spcPts val="0"/>
                  </a:spcBef>
                  <a:spcAft>
                    <a:spcPts val="0"/>
                  </a:spcAft>
                  <a:buClr>
                    <a:schemeClr val="tx1">
                      <a:lumMod val="50000"/>
                      <a:lumOff val="50000"/>
                    </a:schemeClr>
                  </a:buClr>
                  <a:buFont typeface="Wingdings" pitchFamily="2" charset="2"/>
                  <a:buChar char="ü"/>
                  <a:defRPr/>
                </a:pPr>
                <a:r>
                  <a:rPr lang="bg-BG" sz="2000" b="1" dirty="0" smtClean="0">
                    <a:solidFill>
                      <a:srgbClr val="FF9900"/>
                    </a:solidFill>
                    <a:effectLst>
                      <a:outerShdw blurRad="50800" dist="38100" algn="tr" rotWithShape="0">
                        <a:prstClr val="black">
                          <a:alpha val="40000"/>
                        </a:prstClr>
                      </a:outerShdw>
                    </a:effectLst>
                    <a:latin typeface="Century Gothic" pitchFamily="34" charset="0"/>
                  </a:rPr>
                  <a:t>Направена за Вас</a:t>
                </a:r>
                <a:r>
                  <a:rPr lang="el-GR" sz="2000" b="1" dirty="0" smtClean="0">
                    <a:solidFill>
                      <a:srgbClr val="FF9900"/>
                    </a:solidFill>
                    <a:effectLst>
                      <a:outerShdw blurRad="50800" dist="38100" algn="tr" rotWithShape="0">
                        <a:prstClr val="black">
                          <a:alpha val="40000"/>
                        </a:prstClr>
                      </a:outerShdw>
                    </a:effectLst>
                    <a:latin typeface="Century Gothic" pitchFamily="34" charset="0"/>
                  </a:rPr>
                  <a:t>: </a:t>
                </a:r>
                <a:r>
                  <a:rPr lang="bg-BG" b="1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entury Gothic" pitchFamily="34" charset="0"/>
                  </a:rPr>
                  <a:t>Средства </a:t>
                </a:r>
                <a:r>
                  <a:rPr lang="bg-BG" b="1" dirty="0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entury Gothic" pitchFamily="34" charset="0"/>
                  </a:rPr>
                  <a:t>за персонализация</a:t>
                </a:r>
                <a:endParaRPr lang="el-GR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itchFamily="34" charset="0"/>
                </a:endParaRPr>
              </a:p>
              <a:p>
                <a:pPr marL="901700" lvl="1" indent="-171450" fontAlgn="auto">
                  <a:spcBef>
                    <a:spcPts val="0"/>
                  </a:spcBef>
                  <a:spcAft>
                    <a:spcPts val="0"/>
                  </a:spcAft>
                  <a:buClr>
                    <a:schemeClr val="accent6"/>
                  </a:buClr>
                  <a:buFont typeface="Wingdings" pitchFamily="2" charset="2"/>
                  <a:buChar char="§"/>
                  <a:defRPr/>
                </a:pPr>
                <a:r>
                  <a:rPr lang="bg-BG" sz="1600" b="1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entury Gothic" pitchFamily="34" charset="0"/>
                  </a:rPr>
                  <a:t>Нова функционалност</a:t>
                </a:r>
                <a:endParaRPr lang="el-GR" sz="160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itchFamily="34" charset="0"/>
                </a:endParaRPr>
              </a:p>
              <a:p>
                <a:pPr marL="901700" lvl="1" indent="-171450" fontAlgn="auto">
                  <a:spcBef>
                    <a:spcPts val="0"/>
                  </a:spcBef>
                  <a:spcAft>
                    <a:spcPts val="0"/>
                  </a:spcAft>
                  <a:buClr>
                    <a:schemeClr val="accent6"/>
                  </a:buClr>
                  <a:buFont typeface="Wingdings" pitchFamily="2" charset="2"/>
                  <a:buChar char="§"/>
                  <a:defRPr/>
                </a:pPr>
                <a:r>
                  <a:rPr lang="bg-BG" sz="1600" b="1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entury Gothic" pitchFamily="34" charset="0"/>
                  </a:rPr>
                  <a:t>Нови процеси</a:t>
                </a:r>
                <a:endParaRPr lang="el-GR" sz="160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itchFamily="34" charset="0"/>
                </a:endParaRPr>
              </a:p>
              <a:p>
                <a:pPr marL="901700" lvl="1" indent="-171450" fontAlgn="auto">
                  <a:spcBef>
                    <a:spcPts val="0"/>
                  </a:spcBef>
                  <a:spcAft>
                    <a:spcPts val="0"/>
                  </a:spcAft>
                  <a:buClr>
                    <a:schemeClr val="accent6"/>
                  </a:buClr>
                  <a:buFont typeface="Wingdings" pitchFamily="2" charset="2"/>
                  <a:buChar char="§"/>
                  <a:defRPr/>
                </a:pPr>
                <a:r>
                  <a:rPr lang="en-US" sz="1600" b="1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entury Gothic" pitchFamily="34" charset="0"/>
                  </a:rPr>
                  <a:t>KPIs</a:t>
                </a:r>
              </a:p>
              <a:p>
                <a:pPr marL="901700" lvl="1" indent="-171450" fontAlgn="auto">
                  <a:spcBef>
                    <a:spcPts val="0"/>
                  </a:spcBef>
                  <a:spcAft>
                    <a:spcPts val="0"/>
                  </a:spcAft>
                  <a:buClr>
                    <a:schemeClr val="accent6"/>
                  </a:buClr>
                  <a:buFont typeface="Wingdings" pitchFamily="2" charset="2"/>
                  <a:buChar char="§"/>
                  <a:defRPr/>
                </a:pPr>
                <a:r>
                  <a:rPr lang="bg-BG" sz="1600" b="1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entury Gothic" pitchFamily="34" charset="0"/>
                  </a:rPr>
                  <a:t>Потребителски форми</a:t>
                </a:r>
                <a:endParaRPr lang="en-US" sz="160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itchFamily="34" charset="0"/>
                </a:endParaRPr>
              </a:p>
              <a:p>
                <a:pPr marL="901700" lvl="1" indent="-171450" fontAlgn="auto">
                  <a:spcBef>
                    <a:spcPts val="0"/>
                  </a:spcBef>
                  <a:spcAft>
                    <a:spcPts val="0"/>
                  </a:spcAft>
                  <a:buClr>
                    <a:schemeClr val="accent6"/>
                  </a:buClr>
                  <a:buFont typeface="Wingdings" pitchFamily="2" charset="2"/>
                  <a:buChar char="§"/>
                  <a:defRPr/>
                </a:pPr>
                <a:r>
                  <a:rPr lang="bg-BG" sz="1600" b="1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entury Gothic" pitchFamily="34" charset="0"/>
                  </a:rPr>
                  <a:t>Нови справки</a:t>
                </a:r>
                <a:r>
                  <a:rPr lang="en-US" sz="1600" b="1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entury Gothic" pitchFamily="34" charset="0"/>
                  </a:rPr>
                  <a:t> &amp; OLAP cubes</a:t>
                </a:r>
                <a:endParaRPr lang="el-GR" sz="16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itchFamily="34" charset="0"/>
                </a:endParaRPr>
              </a:p>
            </p:txBody>
          </p:sp>
          <p:pic>
            <p:nvPicPr>
              <p:cNvPr id="11272" name="Picture 8"/>
              <p:cNvPicPr>
                <a:picLocks noChangeAspect="1" noChangeArrowheads="1"/>
              </p:cNvPicPr>
              <p:nvPr/>
            </p:nvPicPr>
            <p:blipFill>
              <a:blip r:embed="rId5"/>
              <a:srcRect l="22221" t="7861" r="16667"/>
              <a:stretch>
                <a:fillRect/>
              </a:stretch>
            </p:blipFill>
            <p:spPr bwMode="auto">
              <a:xfrm>
                <a:off x="1979712" y="548680"/>
                <a:ext cx="792088" cy="84384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</p:grp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484438" y="-26988"/>
            <a:ext cx="6480175" cy="1143001"/>
          </a:xfrm>
        </p:spPr>
        <p:txBody>
          <a:bodyPr rtlCol="0">
            <a:normAutofit/>
          </a:bodyPr>
          <a:lstStyle/>
          <a:p>
            <a:pPr algn="r" eaLnBrk="1" fontAlgn="auto" hangingPunct="1">
              <a:spcAft>
                <a:spcPts val="0"/>
              </a:spcAft>
              <a:defRPr/>
            </a:pPr>
            <a:r>
              <a:rPr lang="bg-BG" sz="2400" b="1" dirty="0" smtClean="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Уникален клиентски опит</a:t>
            </a:r>
            <a:endParaRPr lang="el-GR" sz="1200" b="1" dirty="0">
              <a:solidFill>
                <a:schemeClr val="accent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95288" y="6361113"/>
            <a:ext cx="2994025" cy="381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b="1" baseline="-25000" dirty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DO YOU SPEAK FUTURE </a:t>
            </a:r>
            <a:r>
              <a:rPr lang="en-US" sz="2800" b="1" baseline="-25000" dirty="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?</a:t>
            </a:r>
            <a:endParaRPr lang="el-GR" sz="2800" b="1" baseline="-25000" dirty="0">
              <a:solidFill>
                <a:schemeClr val="accent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itchFamily="34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5"/>
          <p:cNvGrpSpPr>
            <a:grpSpLocks/>
          </p:cNvGrpSpPr>
          <p:nvPr/>
        </p:nvGrpSpPr>
        <p:grpSpPr bwMode="auto">
          <a:xfrm>
            <a:off x="1042988" y="1357313"/>
            <a:ext cx="8785225" cy="4884737"/>
            <a:chOff x="1115616" y="1340768"/>
            <a:chExt cx="8784976" cy="4885024"/>
          </a:xfrm>
        </p:grpSpPr>
        <p:sp>
          <p:nvSpPr>
            <p:cNvPr id="57345" name="Rectangle 1"/>
            <p:cNvSpPr>
              <a:spLocks noChangeArrowheads="1"/>
            </p:cNvSpPr>
            <p:nvPr/>
          </p:nvSpPr>
          <p:spPr bwMode="auto">
            <a:xfrm>
              <a:off x="2195085" y="1494764"/>
              <a:ext cx="7705507" cy="40007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pPr indent="273050" fontAlgn="auto">
                <a:spcBef>
                  <a:spcPts val="0"/>
                </a:spcBef>
                <a:spcAft>
                  <a:spcPts val="0"/>
                </a:spcAft>
                <a:buClr>
                  <a:schemeClr val="tx1">
                    <a:lumMod val="50000"/>
                    <a:lumOff val="50000"/>
                  </a:schemeClr>
                </a:buClr>
                <a:buFont typeface="Wingdings" pitchFamily="2" charset="2"/>
                <a:buChar char="ü"/>
                <a:defRPr/>
              </a:pPr>
              <a:r>
                <a:rPr lang="en-US" sz="2000" b="1" dirty="0">
                  <a:solidFill>
                    <a:srgbClr val="FF9900"/>
                  </a:solidFill>
                  <a:effectLst>
                    <a:outerShdw blurRad="50800" dist="38100" algn="tr" rotWithShape="0">
                      <a:prstClr val="black">
                        <a:alpha val="40000"/>
                      </a:prstClr>
                    </a:outerShdw>
                  </a:effectLst>
                  <a:latin typeface="Century Gothic" pitchFamily="34" charset="0"/>
                </a:rPr>
                <a:t>Smart Search</a:t>
              </a:r>
              <a:endParaRPr lang="el-GR" sz="2000" dirty="0">
                <a:solidFill>
                  <a:srgbClr val="FF9900"/>
                </a:solidFill>
                <a:latin typeface="Century Gothic" pitchFamily="34" charset="0"/>
              </a:endParaRPr>
            </a:p>
          </p:txBody>
        </p:sp>
        <p:pic>
          <p:nvPicPr>
            <p:cNvPr id="12296" name="Picture 8" descr="SmartSearch.jpg"/>
            <p:cNvPicPr>
              <a:picLocks noChangeAspect="1"/>
            </p:cNvPicPr>
            <p:nvPr/>
          </p:nvPicPr>
          <p:blipFill>
            <a:blip r:embed="rId3"/>
            <a:srcRect l="26968" t="15952" r="25403" b="16647"/>
            <a:stretch>
              <a:fillRect/>
            </a:stretch>
          </p:blipFill>
          <p:spPr bwMode="auto">
            <a:xfrm>
              <a:off x="1115616" y="1340768"/>
              <a:ext cx="864096" cy="8640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grpSp>
          <p:nvGrpSpPr>
            <p:cNvPr id="12297" name="Group 9"/>
            <p:cNvGrpSpPr>
              <a:grpSpLocks/>
            </p:cNvGrpSpPr>
            <p:nvPr/>
          </p:nvGrpSpPr>
          <p:grpSpPr bwMode="auto">
            <a:xfrm>
              <a:off x="2411760" y="2708920"/>
              <a:ext cx="4752528" cy="3516872"/>
              <a:chOff x="2555776" y="2564904"/>
              <a:chExt cx="4752528" cy="3516872"/>
            </a:xfrm>
          </p:grpSpPr>
          <p:pic>
            <p:nvPicPr>
              <p:cNvPr id="6" name="Picture 2"/>
              <p:cNvPicPr>
                <a:picLocks noChangeAspect="1" noChangeArrowheads="1"/>
              </p:cNvPicPr>
              <p:nvPr/>
            </p:nvPicPr>
            <p:blipFill>
              <a:blip r:embed="rId4"/>
              <a:srcRect/>
              <a:stretch>
                <a:fillRect/>
              </a:stretch>
            </p:blipFill>
            <p:spPr bwMode="auto">
              <a:xfrm>
                <a:off x="2554995" y="2565257"/>
                <a:ext cx="4752840" cy="3516519"/>
              </a:xfrm>
              <a:prstGeom prst="rect">
                <a:avLst/>
              </a:prstGeom>
              <a:ln>
                <a:noFill/>
              </a:ln>
              <a:effectLst>
                <a:outerShdw blurRad="190500" algn="tl" rotWithShape="0">
                  <a:srgbClr val="000000">
                    <a:alpha val="70000"/>
                  </a:srgbClr>
                </a:outerShdw>
              </a:effectLst>
            </p:spPr>
          </p:pic>
          <p:pic>
            <p:nvPicPr>
              <p:cNvPr id="7" name="Picture 1" descr="image001"/>
              <p:cNvPicPr>
                <a:picLocks noChangeAspect="1" noChangeArrowheads="1"/>
              </p:cNvPicPr>
              <p:nvPr/>
            </p:nvPicPr>
            <p:blipFill>
              <a:blip r:embed="rId5"/>
              <a:srcRect/>
              <a:stretch>
                <a:fillRect/>
              </a:stretch>
            </p:blipFill>
            <p:spPr bwMode="auto">
              <a:xfrm>
                <a:off x="2770889" y="4581501"/>
                <a:ext cx="1908121" cy="1368506"/>
              </a:xfrm>
              <a:prstGeom prst="rect">
                <a:avLst/>
              </a:prstGeom>
              <a:ln>
                <a:noFill/>
              </a:ln>
              <a:effectLst>
                <a:outerShdw blurRad="190500" algn="tl" rotWithShape="0">
                  <a:srgbClr val="000000">
                    <a:alpha val="70000"/>
                  </a:srgbClr>
                </a:outerShdw>
              </a:effectLst>
            </p:spPr>
          </p:pic>
        </p:grpSp>
      </p:grpSp>
      <p:sp>
        <p:nvSpPr>
          <p:cNvPr id="11" name="TextBox 10"/>
          <p:cNvSpPr txBox="1"/>
          <p:nvPr/>
        </p:nvSpPr>
        <p:spPr>
          <a:xfrm>
            <a:off x="395288" y="6361113"/>
            <a:ext cx="2994025" cy="381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b="1" baseline="-25000" dirty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DO YOU SPEAK FUTURE </a:t>
            </a:r>
            <a:r>
              <a:rPr lang="en-US" sz="2800" b="1" baseline="-25000" dirty="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?</a:t>
            </a:r>
            <a:endParaRPr lang="el-GR" sz="2800" b="1" baseline="-25000" dirty="0">
              <a:solidFill>
                <a:schemeClr val="accent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itchFamily="34" charset="0"/>
            </a:endParaRPr>
          </a:p>
        </p:txBody>
      </p:sp>
      <p:sp>
        <p:nvSpPr>
          <p:cNvPr id="12" name="Oval 11"/>
          <p:cNvSpPr/>
          <p:nvPr/>
        </p:nvSpPr>
        <p:spPr>
          <a:xfrm>
            <a:off x="5148263" y="2565400"/>
            <a:ext cx="2232025" cy="1655763"/>
          </a:xfrm>
          <a:prstGeom prst="ellipse">
            <a:avLst/>
          </a:prstGeom>
          <a:noFill/>
          <a:ln w="3175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l-GR"/>
          </a:p>
        </p:txBody>
      </p:sp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2484438" y="-26988"/>
            <a:ext cx="6480175" cy="1143001"/>
          </a:xfrm>
        </p:spPr>
        <p:txBody>
          <a:bodyPr rtlCol="0">
            <a:normAutofit/>
          </a:bodyPr>
          <a:lstStyle/>
          <a:p>
            <a:pPr algn="r" eaLnBrk="1" fontAlgn="auto" hangingPunct="1">
              <a:spcAft>
                <a:spcPts val="0"/>
              </a:spcAft>
              <a:defRPr/>
            </a:pPr>
            <a:r>
              <a:rPr lang="bg-BG" sz="2400" b="1" dirty="0" smtClean="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Уникален клиентски опит</a:t>
            </a:r>
            <a:endParaRPr lang="el-GR" sz="1200" b="1" dirty="0">
              <a:solidFill>
                <a:schemeClr val="accent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itchFamily="34" charset="0"/>
            </a:endParaRPr>
          </a:p>
        </p:txBody>
      </p:sp>
      <p:sp>
        <p:nvSpPr>
          <p:cNvPr id="13" name="32-Point Star 12"/>
          <p:cNvSpPr/>
          <p:nvPr/>
        </p:nvSpPr>
        <p:spPr>
          <a:xfrm>
            <a:off x="5976938" y="908050"/>
            <a:ext cx="2843212" cy="1584325"/>
          </a:xfrm>
          <a:prstGeom prst="star32">
            <a:avLst/>
          </a:prstGeom>
          <a:solidFill>
            <a:srgbClr val="FF993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b="1" dirty="0" err="1">
                <a:solidFill>
                  <a:schemeClr val="bg1"/>
                </a:solidFill>
              </a:rPr>
              <a:t>Soundex</a:t>
            </a:r>
            <a:endParaRPr lang="en-US" sz="2800" b="1" dirty="0">
              <a:solidFill>
                <a:schemeClr val="bg1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b="1" dirty="0">
                <a:solidFill>
                  <a:schemeClr val="bg1"/>
                </a:solidFill>
              </a:rPr>
              <a:t>Technology</a:t>
            </a:r>
            <a:endParaRPr lang="el-GR" sz="16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179388" y="4724400"/>
            <a:ext cx="8643937" cy="4318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896112" lvl="1" indent="-32004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100" dirty="0">
              <a:solidFill>
                <a:schemeClr val="tx1">
                  <a:lumMod val="50000"/>
                  <a:lumOff val="50000"/>
                </a:schemeClr>
              </a:solidFill>
              <a:latin typeface="Century Gothic" pitchFamily="34" charset="0"/>
            </a:endParaRPr>
          </a:p>
          <a:p>
            <a:pPr marL="438912" indent="-320040"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§"/>
              <a:defRPr/>
            </a:pPr>
            <a:endParaRPr lang="en-US" sz="1100" dirty="0">
              <a:solidFill>
                <a:schemeClr val="bg1">
                  <a:lumMod val="50000"/>
                </a:schemeClr>
              </a:solidFill>
              <a:latin typeface="Century Gothic" pitchFamily="34" charset="0"/>
            </a:endParaRPr>
          </a:p>
        </p:txBody>
      </p:sp>
      <p:pic>
        <p:nvPicPr>
          <p:cNvPr id="74754" name="Picture 2" descr="image00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8313" y="3141663"/>
            <a:ext cx="3900487" cy="280193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9" name="Picture 8"/>
          <p:cNvPicPr/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643438" y="3141663"/>
            <a:ext cx="4087812" cy="280828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2484438" y="-26988"/>
            <a:ext cx="6480175" cy="1143001"/>
          </a:xfrm>
        </p:spPr>
        <p:txBody>
          <a:bodyPr rtlCol="0">
            <a:normAutofit/>
          </a:bodyPr>
          <a:lstStyle/>
          <a:p>
            <a:pPr algn="r" eaLnBrk="1" fontAlgn="auto" hangingPunct="1">
              <a:spcAft>
                <a:spcPts val="0"/>
              </a:spcAft>
              <a:defRPr/>
            </a:pPr>
            <a:r>
              <a:rPr lang="bg-BG" sz="2400" b="1" dirty="0" smtClean="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Уникален клиентски опит</a:t>
            </a:r>
            <a:endParaRPr lang="el-GR" sz="1200" b="1" dirty="0">
              <a:solidFill>
                <a:schemeClr val="accent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itchFamily="34" charset="0"/>
            </a:endParaRPr>
          </a:p>
        </p:txBody>
      </p:sp>
      <p:grpSp>
        <p:nvGrpSpPr>
          <p:cNvPr id="2" name="Group 11"/>
          <p:cNvGrpSpPr>
            <a:grpSpLocks/>
          </p:cNvGrpSpPr>
          <p:nvPr/>
        </p:nvGrpSpPr>
        <p:grpSpPr bwMode="auto">
          <a:xfrm>
            <a:off x="1641475" y="1412875"/>
            <a:ext cx="6386513" cy="1647825"/>
            <a:chOff x="1642095" y="1412776"/>
            <a:chExt cx="6386289" cy="1645755"/>
          </a:xfrm>
        </p:grpSpPr>
        <p:sp>
          <p:nvSpPr>
            <p:cNvPr id="57345" name="Rectangle 1"/>
            <p:cNvSpPr>
              <a:spLocks noChangeArrowheads="1"/>
            </p:cNvSpPr>
            <p:nvPr/>
          </p:nvSpPr>
          <p:spPr bwMode="auto">
            <a:xfrm>
              <a:off x="3204140" y="1628405"/>
              <a:ext cx="4824244" cy="143012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pPr marL="273050" indent="-273050" fontAlgn="auto">
                <a:spcBef>
                  <a:spcPts val="0"/>
                </a:spcBef>
                <a:spcAft>
                  <a:spcPts val="0"/>
                </a:spcAft>
                <a:buClr>
                  <a:schemeClr val="tx1">
                    <a:lumMod val="50000"/>
                    <a:lumOff val="50000"/>
                  </a:schemeClr>
                </a:buClr>
                <a:buFont typeface="Wingdings" pitchFamily="2" charset="2"/>
                <a:buChar char="ü"/>
                <a:defRPr/>
              </a:pPr>
              <a:r>
                <a:rPr lang="bg-BG" sz="2000" b="1" dirty="0">
                  <a:solidFill>
                    <a:srgbClr val="FF9900"/>
                  </a:solidFill>
                  <a:effectLst>
                    <a:outerShdw blurRad="50800" dist="38100" algn="tr" rotWithShape="0">
                      <a:prstClr val="black">
                        <a:alpha val="40000"/>
                      </a:prstClr>
                    </a:outerShdw>
                  </a:effectLst>
                  <a:latin typeface="Century Gothic" pitchFamily="34" charset="0"/>
                </a:rPr>
                <a:t>Един поглед</a:t>
              </a:r>
              <a:endParaRPr lang="el-GR" sz="2000" dirty="0">
                <a:solidFill>
                  <a:srgbClr val="FF9900"/>
                </a:solidFill>
                <a:latin typeface="Century Gothic" pitchFamily="34" charset="0"/>
              </a:endParaRP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bg-BG" sz="200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itchFamily="34" charset="0"/>
                </a:rPr>
                <a:t>Вземане на управленски решения с едно поглеждане на екрана</a:t>
              </a:r>
              <a:endParaRPr lang="el-GR" sz="20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itchFamily="34" charset="0"/>
              </a:endParaRPr>
            </a:p>
            <a:p>
              <a:pPr fontAlgn="auto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itchFamily="34" charset="0"/>
                </a:rPr>
                <a:t> </a:t>
              </a:r>
              <a:endParaRPr lang="el-GR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endParaRPr>
            </a:p>
          </p:txBody>
        </p:sp>
        <p:pic>
          <p:nvPicPr>
            <p:cNvPr id="13321" name="Picture 7" descr="OneView.jpg"/>
            <p:cNvPicPr>
              <a:picLocks noChangeAspect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1642095" y="1412776"/>
              <a:ext cx="1561753" cy="11036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0" name="TextBox 9"/>
          <p:cNvSpPr txBox="1"/>
          <p:nvPr/>
        </p:nvSpPr>
        <p:spPr>
          <a:xfrm>
            <a:off x="395288" y="6361113"/>
            <a:ext cx="2994025" cy="381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b="1" baseline="-25000" dirty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DO YOU SPEAK FUTURE </a:t>
            </a:r>
            <a:r>
              <a:rPr lang="en-US" sz="2800" b="1" baseline="-25000" dirty="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?</a:t>
            </a:r>
            <a:endParaRPr lang="el-GR" sz="2800" b="1" baseline="-25000" dirty="0">
              <a:solidFill>
                <a:schemeClr val="accent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itchFamily="34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0" dur="2000"/>
                                        <p:tgtEl>
                                          <p:spTgt spid="747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3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12"/>
          <p:cNvGrpSpPr>
            <a:grpSpLocks/>
          </p:cNvGrpSpPr>
          <p:nvPr/>
        </p:nvGrpSpPr>
        <p:grpSpPr bwMode="auto">
          <a:xfrm>
            <a:off x="-252413" y="1700213"/>
            <a:ext cx="9217026" cy="3546475"/>
            <a:chOff x="-252536" y="1700808"/>
            <a:chExt cx="9217024" cy="3546394"/>
          </a:xfrm>
        </p:grpSpPr>
        <p:pic>
          <p:nvPicPr>
            <p:cNvPr id="14341" name="Picture 10" descr="EasyUpgrade.jpg"/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-252536" y="3573016"/>
              <a:ext cx="1747885" cy="12351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050" name="Picture 2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5796136" y="3356992"/>
              <a:ext cx="2520280" cy="1890210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sp>
          <p:nvSpPr>
            <p:cNvPr id="57345" name="Rectangle 1"/>
            <p:cNvSpPr>
              <a:spLocks noChangeArrowheads="1"/>
            </p:cNvSpPr>
            <p:nvPr/>
          </p:nvSpPr>
          <p:spPr bwMode="auto">
            <a:xfrm>
              <a:off x="1042865" y="2070687"/>
              <a:ext cx="7705723" cy="70800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pPr indent="273050" fontAlgn="auto">
                <a:spcBef>
                  <a:spcPts val="0"/>
                </a:spcBef>
                <a:spcAft>
                  <a:spcPts val="0"/>
                </a:spcAft>
                <a:buClr>
                  <a:schemeClr val="tx1">
                    <a:lumMod val="50000"/>
                    <a:lumOff val="50000"/>
                  </a:schemeClr>
                </a:buClr>
                <a:buFont typeface="Wingdings" pitchFamily="2" charset="2"/>
                <a:buChar char="ü"/>
                <a:defRPr/>
              </a:pPr>
              <a:r>
                <a:rPr lang="bg-BG" sz="2000" b="1" dirty="0" smtClean="0">
                  <a:solidFill>
                    <a:srgbClr val="FF9900"/>
                  </a:solidFill>
                  <a:effectLst>
                    <a:outerShdw blurRad="50800" dist="38100" algn="tr" rotWithShape="0">
                      <a:prstClr val="black">
                        <a:alpha val="40000"/>
                      </a:prstClr>
                    </a:outerShdw>
                  </a:effectLst>
                  <a:latin typeface="Century Gothic" pitchFamily="34" charset="0"/>
                </a:rPr>
                <a:t>Многезичност</a:t>
              </a:r>
              <a:endParaRPr lang="el-GR" sz="2000" b="1" dirty="0">
                <a:solidFill>
                  <a:srgbClr val="FF9900"/>
                </a:solidFill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  <a:latin typeface="Century Gothic" pitchFamily="34" charset="0"/>
              </a:endParaRPr>
            </a:p>
            <a:p>
              <a:pPr marL="273050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bg-BG" sz="200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itchFamily="34" charset="0"/>
                </a:rPr>
                <a:t>Всички езици нужни на организацията</a:t>
              </a:r>
              <a:endParaRPr lang="el-GR" sz="20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itchFamily="34" charset="0"/>
              </a:endParaRPr>
            </a:p>
          </p:txBody>
        </p:sp>
        <p:pic>
          <p:nvPicPr>
            <p:cNvPr id="2" name="Picture 2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7380312" y="1700808"/>
              <a:ext cx="1584176" cy="1184171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pic>
          <p:nvPicPr>
            <p:cNvPr id="14345" name="Picture 2"/>
            <p:cNvPicPr>
              <a:picLocks noChangeAspect="1" noChangeArrowheads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 bwMode="auto">
            <a:xfrm>
              <a:off x="0" y="1916832"/>
              <a:ext cx="1198956" cy="8471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9" name="Rectangle 1"/>
            <p:cNvSpPr>
              <a:spLocks noChangeArrowheads="1"/>
            </p:cNvSpPr>
            <p:nvPr/>
          </p:nvSpPr>
          <p:spPr bwMode="auto">
            <a:xfrm>
              <a:off x="1115890" y="3474005"/>
              <a:ext cx="7704135" cy="10159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l-GR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endParaRPr>
            </a:p>
            <a:p>
              <a:pPr marL="273050" indent="-273050" fontAlgn="auto">
                <a:spcBef>
                  <a:spcPts val="0"/>
                </a:spcBef>
                <a:spcAft>
                  <a:spcPts val="0"/>
                </a:spcAft>
                <a:buClr>
                  <a:schemeClr val="tx1">
                    <a:lumMod val="50000"/>
                    <a:lumOff val="50000"/>
                  </a:schemeClr>
                </a:buClr>
                <a:buFont typeface="Wingdings" pitchFamily="2" charset="2"/>
                <a:buChar char="ü"/>
                <a:defRPr/>
              </a:pPr>
              <a:r>
                <a:rPr lang="bg-BG" sz="2000" b="1" dirty="0" smtClean="0">
                  <a:solidFill>
                    <a:srgbClr val="FF9900"/>
                  </a:solidFill>
                  <a:effectLst>
                    <a:outerShdw blurRad="50800" dist="38100" algn="tr" rotWithShape="0">
                      <a:prstClr val="black">
                        <a:alpha val="40000"/>
                      </a:prstClr>
                    </a:outerShdw>
                  </a:effectLst>
                  <a:latin typeface="Century Gothic" pitchFamily="34" charset="0"/>
                </a:rPr>
                <a:t>Лесно надграждане</a:t>
              </a:r>
              <a:endParaRPr lang="el-GR" sz="2000" b="1" dirty="0">
                <a:solidFill>
                  <a:srgbClr val="FF9900"/>
                </a:solidFill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  <a:latin typeface="Century Gothic" pitchFamily="34" charset="0"/>
              </a:endParaRPr>
            </a:p>
            <a:p>
              <a:pPr marL="273050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bg-BG" sz="200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itchFamily="34" charset="0"/>
                </a:rPr>
                <a:t>Расте заедно с Вашата компания</a:t>
              </a:r>
              <a:endParaRPr lang="el-GR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endParaRPr>
            </a:p>
          </p:txBody>
        </p:sp>
      </p:grp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484438" y="-26988"/>
            <a:ext cx="6480175" cy="1143001"/>
          </a:xfrm>
        </p:spPr>
        <p:txBody>
          <a:bodyPr rtlCol="0">
            <a:normAutofit/>
          </a:bodyPr>
          <a:lstStyle/>
          <a:p>
            <a:pPr algn="r" eaLnBrk="1" fontAlgn="auto" hangingPunct="1">
              <a:spcAft>
                <a:spcPts val="0"/>
              </a:spcAft>
              <a:defRPr/>
            </a:pPr>
            <a:r>
              <a:rPr lang="bg-BG" sz="2400" b="1" dirty="0" smtClean="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Уникален клиентски опит</a:t>
            </a:r>
            <a:endParaRPr lang="el-GR" sz="1200" b="1" dirty="0">
              <a:solidFill>
                <a:schemeClr val="accent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95288" y="6361113"/>
            <a:ext cx="2994025" cy="381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b="1" baseline="-25000" dirty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DO YOU SPEAK FUTURE </a:t>
            </a:r>
            <a:r>
              <a:rPr lang="en-US" sz="2800" b="1" baseline="-25000" dirty="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?</a:t>
            </a:r>
            <a:endParaRPr lang="el-GR" sz="2800" b="1" baseline="-25000" dirty="0">
              <a:solidFill>
                <a:schemeClr val="accent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itchFamily="34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1" name="Picture 3" descr="image02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72122" y="4238779"/>
            <a:ext cx="3849082" cy="207054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1331913" y="-26988"/>
            <a:ext cx="7777162" cy="1143001"/>
          </a:xfrm>
        </p:spPr>
        <p:txBody>
          <a:bodyPr rtlCol="0">
            <a:normAutofit/>
          </a:bodyPr>
          <a:lstStyle/>
          <a:p>
            <a:pPr algn="r" eaLnBrk="1" fontAlgn="auto" hangingPunct="1">
              <a:spcAft>
                <a:spcPts val="0"/>
              </a:spcAft>
              <a:defRPr/>
            </a:pPr>
            <a:r>
              <a:rPr lang="bg-BG" sz="2400" b="1" dirty="0" smtClean="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Ползи за бизнеса</a:t>
            </a:r>
            <a:endParaRPr lang="el-GR" sz="1200" b="1" dirty="0">
              <a:solidFill>
                <a:schemeClr val="accent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itchFamily="34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395288" y="6361113"/>
            <a:ext cx="2994025" cy="381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b="1" baseline="-25000" dirty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DO YOU SPEAK FUTURE </a:t>
            </a:r>
            <a:r>
              <a:rPr lang="en-US" sz="2800" b="1" baseline="-25000" dirty="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?</a:t>
            </a:r>
            <a:endParaRPr lang="el-GR" sz="2800" b="1" baseline="-25000" dirty="0">
              <a:solidFill>
                <a:schemeClr val="accent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itchFamily="34" charset="0"/>
            </a:endParaRPr>
          </a:p>
        </p:txBody>
      </p:sp>
      <p:grpSp>
        <p:nvGrpSpPr>
          <p:cNvPr id="2" name="Group 18"/>
          <p:cNvGrpSpPr>
            <a:grpSpLocks/>
          </p:cNvGrpSpPr>
          <p:nvPr/>
        </p:nvGrpSpPr>
        <p:grpSpPr bwMode="auto">
          <a:xfrm>
            <a:off x="539750" y="1052513"/>
            <a:ext cx="5616575" cy="3471862"/>
            <a:chOff x="539552" y="1052736"/>
            <a:chExt cx="5616624" cy="3471529"/>
          </a:xfrm>
        </p:grpSpPr>
        <p:sp>
          <p:nvSpPr>
            <p:cNvPr id="13" name="Oval 12"/>
            <p:cNvSpPr/>
            <p:nvPr/>
          </p:nvSpPr>
          <p:spPr>
            <a:xfrm>
              <a:off x="539552" y="1435286"/>
              <a:ext cx="5616624" cy="2736587"/>
            </a:xfrm>
            <a:prstGeom prst="ellipse">
              <a:avLst/>
            </a:prstGeom>
            <a:noFill/>
            <a:ln w="34925"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l-GR"/>
            </a:p>
          </p:txBody>
        </p:sp>
        <p:pic>
          <p:nvPicPr>
            <p:cNvPr id="15367" name="Picture 14" descr="StayConnected.jpg"/>
            <p:cNvPicPr>
              <a:picLocks noChangeAspect="1"/>
            </p:cNvPicPr>
            <p:nvPr/>
          </p:nvPicPr>
          <p:blipFill>
            <a:blip r:embed="rId4"/>
            <a:srcRect l="27010" t="16380" r="26688" b="18095"/>
            <a:stretch>
              <a:fillRect/>
            </a:stretch>
          </p:blipFill>
          <p:spPr bwMode="auto">
            <a:xfrm>
              <a:off x="911815" y="1556792"/>
              <a:ext cx="792088" cy="7920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5368" name="Picture 15" descr="CloudReady.jpg"/>
            <p:cNvPicPr>
              <a:picLocks noChangeAspect="1"/>
            </p:cNvPicPr>
            <p:nvPr/>
          </p:nvPicPr>
          <p:blipFill>
            <a:blip r:embed="rId5"/>
            <a:srcRect l="27437" t="16982" r="27815" b="17001"/>
            <a:stretch>
              <a:fillRect/>
            </a:stretch>
          </p:blipFill>
          <p:spPr bwMode="auto">
            <a:xfrm>
              <a:off x="5088279" y="1556792"/>
              <a:ext cx="759756" cy="7920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5369" name="Picture 16" descr="SmartAlerts.jpg"/>
            <p:cNvPicPr>
              <a:picLocks noChangeAspect="1"/>
            </p:cNvPicPr>
            <p:nvPr/>
          </p:nvPicPr>
          <p:blipFill>
            <a:blip r:embed="rId6"/>
            <a:srcRect l="26500" t="18748" r="28072" b="18082"/>
            <a:stretch>
              <a:fillRect/>
            </a:stretch>
          </p:blipFill>
          <p:spPr bwMode="auto">
            <a:xfrm>
              <a:off x="5160287" y="3356992"/>
              <a:ext cx="754140" cy="7410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5370" name="Picture 17" descr="BusinessIntelligence.jpg"/>
            <p:cNvPicPr>
              <a:picLocks noChangeAspect="1"/>
            </p:cNvPicPr>
            <p:nvPr/>
          </p:nvPicPr>
          <p:blipFill>
            <a:blip r:embed="rId7"/>
            <a:srcRect l="26923" t="16328" r="26923" b="18358"/>
            <a:stretch>
              <a:fillRect/>
            </a:stretch>
          </p:blipFill>
          <p:spPr bwMode="auto">
            <a:xfrm>
              <a:off x="2928039" y="1052736"/>
              <a:ext cx="792088" cy="7920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5371" name="Picture 13" descr="Multicompany.jpg"/>
            <p:cNvPicPr>
              <a:picLocks noChangeAspect="1"/>
            </p:cNvPicPr>
            <p:nvPr/>
          </p:nvPicPr>
          <p:blipFill>
            <a:blip r:embed="rId8"/>
            <a:srcRect l="26903" t="17261" r="27122" b="17513"/>
            <a:stretch>
              <a:fillRect/>
            </a:stretch>
          </p:blipFill>
          <p:spPr bwMode="auto">
            <a:xfrm>
              <a:off x="911815" y="3212976"/>
              <a:ext cx="792088" cy="79411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5372" name="Picture 11" descr="SL_Galaxy_Logo_White_CMYK.jpg"/>
            <p:cNvPicPr>
              <a:picLocks noChangeAspect="1"/>
            </p:cNvPicPr>
            <p:nvPr/>
          </p:nvPicPr>
          <p:blipFill>
            <a:blip r:embed="rId9"/>
            <a:srcRect/>
            <a:stretch>
              <a:fillRect/>
            </a:stretch>
          </p:blipFill>
          <p:spPr bwMode="auto">
            <a:xfrm>
              <a:off x="2351975" y="2276872"/>
              <a:ext cx="2077846" cy="7275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5373" name="Picture 2"/>
            <p:cNvPicPr>
              <a:picLocks noChangeAspect="1" noChangeArrowheads="1"/>
            </p:cNvPicPr>
            <p:nvPr/>
          </p:nvPicPr>
          <p:blipFill>
            <a:blip r:embed="rId10"/>
            <a:srcRect/>
            <a:stretch>
              <a:fillRect/>
            </a:stretch>
          </p:blipFill>
          <p:spPr bwMode="auto">
            <a:xfrm>
              <a:off x="3131840" y="3861048"/>
              <a:ext cx="639341" cy="66321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2000" fill="hold"/>
                                        <p:tgtEl>
                                          <p:spTgt spid="71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71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1"/>
          <p:cNvSpPr>
            <a:spLocks noGrp="1"/>
          </p:cNvSpPr>
          <p:nvPr>
            <p:ph type="title"/>
          </p:nvPr>
        </p:nvSpPr>
        <p:spPr>
          <a:xfrm>
            <a:off x="2627313" y="-26988"/>
            <a:ext cx="6481762" cy="1143001"/>
          </a:xfrm>
        </p:spPr>
        <p:txBody>
          <a:bodyPr rtlCol="0">
            <a:normAutofit/>
          </a:bodyPr>
          <a:lstStyle/>
          <a:p>
            <a:pPr algn="r" eaLnBrk="1" fontAlgn="auto" hangingPunct="1">
              <a:spcAft>
                <a:spcPts val="0"/>
              </a:spcAft>
              <a:defRPr/>
            </a:pPr>
            <a:r>
              <a:rPr lang="bg-BG" sz="2400" b="1" dirty="0" smtClean="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Ползи за бизнеса</a:t>
            </a:r>
            <a:endParaRPr lang="el-GR" sz="1200" b="1" dirty="0">
              <a:solidFill>
                <a:schemeClr val="accent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itchFamily="34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395288" y="6361113"/>
            <a:ext cx="2994025" cy="381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b="1" baseline="-25000" dirty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DO YOU SPEAK FUTURE </a:t>
            </a:r>
            <a:r>
              <a:rPr lang="en-US" sz="2800" b="1" baseline="-25000" dirty="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?</a:t>
            </a:r>
            <a:endParaRPr lang="el-GR" sz="2800" b="1" baseline="-25000" dirty="0">
              <a:solidFill>
                <a:schemeClr val="accent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itchFamily="34" charset="0"/>
            </a:endParaRPr>
          </a:p>
        </p:txBody>
      </p:sp>
      <p:grpSp>
        <p:nvGrpSpPr>
          <p:cNvPr id="2" name="Group 14"/>
          <p:cNvGrpSpPr>
            <a:grpSpLocks/>
          </p:cNvGrpSpPr>
          <p:nvPr/>
        </p:nvGrpSpPr>
        <p:grpSpPr bwMode="auto">
          <a:xfrm>
            <a:off x="179388" y="1341438"/>
            <a:ext cx="8785225" cy="2051050"/>
            <a:chOff x="179512" y="1340768"/>
            <a:chExt cx="8784976" cy="2052228"/>
          </a:xfrm>
        </p:grpSpPr>
        <p:pic>
          <p:nvPicPr>
            <p:cNvPr id="16396" name="Picture 17" descr="StayConnected.jpg"/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179512" y="1628800"/>
              <a:ext cx="1870116" cy="132151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6397" name="Picture 8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4860032" y="1340768"/>
              <a:ext cx="4104456" cy="205222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1" name="Rectangle 1"/>
            <p:cNvSpPr>
              <a:spLocks noChangeArrowheads="1"/>
            </p:cNvSpPr>
            <p:nvPr/>
          </p:nvSpPr>
          <p:spPr bwMode="auto">
            <a:xfrm>
              <a:off x="1571710" y="1793465"/>
              <a:ext cx="3143161" cy="95463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pPr indent="273050" fontAlgn="auto">
                <a:spcBef>
                  <a:spcPts val="0"/>
                </a:spcBef>
                <a:spcAft>
                  <a:spcPts val="0"/>
                </a:spcAft>
                <a:buClr>
                  <a:schemeClr val="tx1">
                    <a:lumMod val="50000"/>
                    <a:lumOff val="50000"/>
                  </a:schemeClr>
                </a:buClr>
                <a:buFont typeface="Wingdings" pitchFamily="2" charset="2"/>
                <a:buChar char="ü"/>
                <a:defRPr/>
              </a:pPr>
              <a:r>
                <a:rPr lang="bg-BG" sz="2000" b="1" dirty="0">
                  <a:solidFill>
                    <a:srgbClr val="FF9900"/>
                  </a:solidFill>
                  <a:effectLst>
                    <a:outerShdw blurRad="50800" dist="38100" algn="tr" rotWithShape="0">
                      <a:prstClr val="black">
                        <a:alpha val="40000"/>
                      </a:prstClr>
                    </a:outerShdw>
                  </a:effectLst>
                  <a:latin typeface="Century Gothic" pitchFamily="34" charset="0"/>
                </a:rPr>
                <a:t>Останете свързани</a:t>
              </a:r>
              <a:endParaRPr lang="el-GR" sz="2000" b="1" dirty="0">
                <a:solidFill>
                  <a:srgbClr val="FF9900"/>
                </a:solidFill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  <a:latin typeface="Century Gothic" pitchFamily="34" charset="0"/>
              </a:endParaRPr>
            </a:p>
            <a:p>
              <a:pPr marL="273050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bg-BG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itchFamily="34" charset="0"/>
                </a:rPr>
                <a:t>От всякъде, от всяко устройство</a:t>
              </a:r>
              <a:endParaRPr lang="el-GR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itchFamily="34" charset="0"/>
              </a:endParaRPr>
            </a:p>
          </p:txBody>
        </p:sp>
      </p:grpSp>
      <p:grpSp>
        <p:nvGrpSpPr>
          <p:cNvPr id="3" name="Group 20"/>
          <p:cNvGrpSpPr>
            <a:grpSpLocks/>
          </p:cNvGrpSpPr>
          <p:nvPr/>
        </p:nvGrpSpPr>
        <p:grpSpPr bwMode="auto">
          <a:xfrm>
            <a:off x="755650" y="3716338"/>
            <a:ext cx="7972425" cy="2592387"/>
            <a:chOff x="755576" y="3717032"/>
            <a:chExt cx="7972273" cy="2592288"/>
          </a:xfrm>
        </p:grpSpPr>
        <p:grpSp>
          <p:nvGrpSpPr>
            <p:cNvPr id="16390" name="Group 19"/>
            <p:cNvGrpSpPr>
              <a:grpSpLocks/>
            </p:cNvGrpSpPr>
            <p:nvPr/>
          </p:nvGrpSpPr>
          <p:grpSpPr bwMode="auto">
            <a:xfrm>
              <a:off x="2915816" y="4293096"/>
              <a:ext cx="5812033" cy="2016224"/>
              <a:chOff x="2915816" y="4293096"/>
              <a:chExt cx="5812033" cy="2016224"/>
            </a:xfrm>
          </p:grpSpPr>
          <p:pic>
            <p:nvPicPr>
              <p:cNvPr id="16393" name="Picture 5"/>
              <p:cNvPicPr>
                <a:picLocks noChangeAspect="1" noChangeArrowheads="1"/>
              </p:cNvPicPr>
              <p:nvPr/>
            </p:nvPicPr>
            <p:blipFill>
              <a:blip r:embed="rId5"/>
              <a:srcRect/>
              <a:stretch>
                <a:fillRect/>
              </a:stretch>
            </p:blipFill>
            <p:spPr bwMode="auto">
              <a:xfrm>
                <a:off x="2915816" y="4293096"/>
                <a:ext cx="2160240" cy="201622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6394" name="Picture 5"/>
              <p:cNvPicPr>
                <a:picLocks noChangeAspect="1" noChangeArrowheads="1"/>
              </p:cNvPicPr>
              <p:nvPr/>
            </p:nvPicPr>
            <p:blipFill>
              <a:blip r:embed="rId6"/>
              <a:srcRect/>
              <a:stretch>
                <a:fillRect/>
              </a:stretch>
            </p:blipFill>
            <p:spPr bwMode="auto">
              <a:xfrm>
                <a:off x="5174378" y="4869160"/>
                <a:ext cx="1800200" cy="100811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6395" name="Picture 6"/>
              <p:cNvPicPr>
                <a:picLocks noChangeAspect="1" noChangeArrowheads="1"/>
              </p:cNvPicPr>
              <p:nvPr/>
            </p:nvPicPr>
            <p:blipFill>
              <a:blip r:embed="rId7"/>
              <a:srcRect/>
              <a:stretch>
                <a:fillRect/>
              </a:stretch>
            </p:blipFill>
            <p:spPr bwMode="auto">
              <a:xfrm>
                <a:off x="7020272" y="4941168"/>
                <a:ext cx="1707577" cy="59776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sp>
          <p:nvSpPr>
            <p:cNvPr id="29" name="Rectangle 1"/>
            <p:cNvSpPr>
              <a:spLocks noChangeArrowheads="1"/>
            </p:cNvSpPr>
            <p:nvPr/>
          </p:nvSpPr>
          <p:spPr bwMode="auto">
            <a:xfrm>
              <a:off x="1476287" y="3717032"/>
              <a:ext cx="4895757" cy="132392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l-GR" sz="2400" dirty="0">
                <a:latin typeface="Century Gothic" pitchFamily="34" charset="0"/>
              </a:endParaRPr>
            </a:p>
            <a:p>
              <a:pPr indent="273050" fontAlgn="auto">
                <a:spcBef>
                  <a:spcPts val="0"/>
                </a:spcBef>
                <a:spcAft>
                  <a:spcPts val="0"/>
                </a:spcAft>
                <a:buClr>
                  <a:schemeClr val="tx1">
                    <a:lumMod val="50000"/>
                    <a:lumOff val="50000"/>
                  </a:schemeClr>
                </a:buClr>
                <a:buFont typeface="Wingdings" pitchFamily="2" charset="2"/>
                <a:buChar char="ü"/>
                <a:defRPr/>
              </a:pPr>
              <a:r>
                <a:rPr lang="bg-BG" sz="2000" b="1" dirty="0">
                  <a:solidFill>
                    <a:srgbClr val="FF9900"/>
                  </a:solidFill>
                  <a:effectLst>
                    <a:outerShdw blurRad="50800" dist="38100" algn="tr" rotWithShape="0">
                      <a:prstClr val="black">
                        <a:alpha val="40000"/>
                      </a:prstClr>
                    </a:outerShdw>
                  </a:effectLst>
                  <a:latin typeface="Century Gothic" pitchFamily="34" charset="0"/>
                </a:rPr>
                <a:t>Интеграция с </a:t>
              </a:r>
              <a:r>
                <a:rPr lang="en-US" sz="2000" b="1" dirty="0">
                  <a:solidFill>
                    <a:srgbClr val="FF9900"/>
                  </a:solidFill>
                  <a:effectLst>
                    <a:outerShdw blurRad="50800" dist="38100" algn="tr" rotWithShape="0">
                      <a:prstClr val="black">
                        <a:alpha val="40000"/>
                      </a:prstClr>
                    </a:outerShdw>
                  </a:effectLst>
                  <a:latin typeface="Century Gothic" pitchFamily="34" charset="0"/>
                </a:rPr>
                <a:t>MS Office </a:t>
              </a:r>
              <a:endParaRPr lang="el-GR" sz="2000" b="1" dirty="0">
                <a:solidFill>
                  <a:srgbClr val="FF9900"/>
                </a:solidFill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  <a:latin typeface="Century Gothic" pitchFamily="34" charset="0"/>
              </a:endParaRPr>
            </a:p>
            <a:p>
              <a:pPr marL="273050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bg-BG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itchFamily="34" charset="0"/>
                </a:rPr>
                <a:t>Двустранна връзка</a:t>
              </a:r>
              <a:endParaRPr lang="el-GR" b="1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endParaRP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l-GR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endParaRPr>
            </a:p>
          </p:txBody>
        </p:sp>
        <p:pic>
          <p:nvPicPr>
            <p:cNvPr id="16392" name="Picture 2"/>
            <p:cNvPicPr>
              <a:picLocks noChangeAspect="1" noChangeArrowheads="1"/>
            </p:cNvPicPr>
            <p:nvPr/>
          </p:nvPicPr>
          <p:blipFill>
            <a:blip r:embed="rId8"/>
            <a:srcRect/>
            <a:stretch>
              <a:fillRect/>
            </a:stretch>
          </p:blipFill>
          <p:spPr bwMode="auto">
            <a:xfrm>
              <a:off x="755576" y="4077072"/>
              <a:ext cx="711349" cy="7379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7"/>
          <p:cNvGrpSpPr>
            <a:grpSpLocks/>
          </p:cNvGrpSpPr>
          <p:nvPr/>
        </p:nvGrpSpPr>
        <p:grpSpPr bwMode="auto">
          <a:xfrm>
            <a:off x="539750" y="1522413"/>
            <a:ext cx="8604250" cy="2646878"/>
            <a:chOff x="539552" y="493510"/>
            <a:chExt cx="8604448" cy="2645707"/>
          </a:xfrm>
        </p:grpSpPr>
        <p:pic>
          <p:nvPicPr>
            <p:cNvPr id="17413" name="Picture 8" descr="CloudReady.jpg"/>
            <p:cNvPicPr>
              <a:picLocks noChangeAspect="1"/>
            </p:cNvPicPr>
            <p:nvPr/>
          </p:nvPicPr>
          <p:blipFill>
            <a:blip r:embed="rId3"/>
            <a:srcRect l="25926" t="15724" r="22221" b="16141"/>
            <a:stretch>
              <a:fillRect/>
            </a:stretch>
          </p:blipFill>
          <p:spPr bwMode="auto">
            <a:xfrm>
              <a:off x="539552" y="1700808"/>
              <a:ext cx="1008112" cy="9361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57345" name="Rectangle 1"/>
            <p:cNvSpPr>
              <a:spLocks noChangeArrowheads="1"/>
            </p:cNvSpPr>
            <p:nvPr/>
          </p:nvSpPr>
          <p:spPr bwMode="auto">
            <a:xfrm>
              <a:off x="1439686" y="493510"/>
              <a:ext cx="7704314" cy="26457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l-GR" sz="2000" dirty="0">
                <a:latin typeface="Century Gothic" pitchFamily="34" charset="0"/>
              </a:endParaRPr>
            </a:p>
            <a:p>
              <a:pPr indent="273050" fontAlgn="auto">
                <a:spcBef>
                  <a:spcPts val="0"/>
                </a:spcBef>
                <a:spcAft>
                  <a:spcPts val="0"/>
                </a:spcAft>
                <a:buClr>
                  <a:schemeClr val="tx1">
                    <a:lumMod val="50000"/>
                    <a:lumOff val="50000"/>
                  </a:schemeClr>
                </a:buClr>
                <a:buFont typeface="Wingdings" pitchFamily="2" charset="2"/>
                <a:buChar char="ü"/>
                <a:defRPr/>
              </a:pPr>
              <a:r>
                <a:rPr lang="en-US" sz="2000" b="1" dirty="0">
                  <a:solidFill>
                    <a:srgbClr val="FF9900"/>
                  </a:solidFill>
                  <a:effectLst>
                    <a:outerShdw blurRad="50800" dist="38100" algn="tr" rotWithShape="0">
                      <a:prstClr val="black">
                        <a:alpha val="40000"/>
                      </a:prstClr>
                    </a:outerShdw>
                  </a:effectLst>
                  <a:latin typeface="Century Gothic" pitchFamily="34" charset="0"/>
                </a:rPr>
                <a:t>Cloud </a:t>
              </a:r>
              <a:r>
                <a:rPr lang="en-US" sz="2000" b="1" dirty="0" smtClean="0">
                  <a:solidFill>
                    <a:srgbClr val="FF9900"/>
                  </a:solidFill>
                  <a:effectLst>
                    <a:outerShdw blurRad="50800" dist="38100" algn="tr" rotWithShape="0">
                      <a:prstClr val="black">
                        <a:alpha val="40000"/>
                      </a:prstClr>
                    </a:outerShdw>
                  </a:effectLst>
                  <a:latin typeface="Century Gothic" pitchFamily="34" charset="0"/>
                </a:rPr>
                <a:t>ready</a:t>
              </a:r>
              <a:endParaRPr lang="el-GR" b="1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itchFamily="34" charset="0"/>
              </a:endParaRPr>
            </a:p>
            <a:p>
              <a:pPr marL="533400" indent="-260350" fontAlgn="auto">
                <a:spcBef>
                  <a:spcPts val="0"/>
                </a:spcBef>
                <a:spcAft>
                  <a:spcPts val="0"/>
                </a:spcAft>
                <a:buClr>
                  <a:schemeClr val="accent6"/>
                </a:buClr>
                <a:buFont typeface="Wingdings" pitchFamily="2" charset="2"/>
                <a:buChar char="§"/>
                <a:defRPr/>
              </a:pPr>
              <a:r>
                <a:rPr lang="bg-BG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itchFamily="34" charset="0"/>
                </a:rPr>
                <a:t>Достъп от всякъде през интернет</a:t>
              </a:r>
              <a:endParaRPr lang="el-GR" b="1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itchFamily="34" charset="0"/>
              </a:endParaRPr>
            </a:p>
            <a:p>
              <a:pPr marL="533400" indent="-260350" fontAlgn="auto">
                <a:spcBef>
                  <a:spcPts val="0"/>
                </a:spcBef>
                <a:spcAft>
                  <a:spcPts val="0"/>
                </a:spcAft>
                <a:buClr>
                  <a:schemeClr val="accent6"/>
                </a:buClr>
                <a:buFont typeface="Wingdings" pitchFamily="2" charset="2"/>
                <a:buChar char="§"/>
                <a:defRPr/>
              </a:pPr>
              <a:r>
                <a:rPr lang="bg-BG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itchFamily="34" charset="0"/>
                </a:rPr>
                <a:t>Плати когато влезаш и ползваш</a:t>
              </a:r>
              <a:endParaRPr lang="en-US" b="1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itchFamily="34" charset="0"/>
              </a:endParaRPr>
            </a:p>
            <a:p>
              <a:pPr marL="533400" indent="-260350" fontAlgn="auto">
                <a:spcBef>
                  <a:spcPts val="0"/>
                </a:spcBef>
                <a:spcAft>
                  <a:spcPts val="0"/>
                </a:spcAft>
                <a:buClr>
                  <a:schemeClr val="accent6"/>
                </a:buClr>
                <a:buFont typeface="Wingdings" pitchFamily="2" charset="2"/>
                <a:buChar char="§"/>
                <a:defRPr/>
              </a:pPr>
              <a:r>
                <a:rPr lang="bg-BG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itchFamily="34" charset="0"/>
                </a:rPr>
                <a:t>От</a:t>
              </a:r>
              <a:r>
                <a:rPr lang="en-US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itchFamily="34" charset="0"/>
                </a:rPr>
                <a:t> </a:t>
              </a:r>
              <a:r>
                <a:rPr lang="en-US" b="1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itchFamily="34" charset="0"/>
                </a:rPr>
                <a:t>Capex</a:t>
              </a:r>
              <a:r>
                <a:rPr lang="en-US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itchFamily="34" charset="0"/>
                </a:rPr>
                <a:t> </a:t>
              </a:r>
              <a:r>
                <a:rPr lang="bg-BG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itchFamily="34" charset="0"/>
                </a:rPr>
                <a:t>до</a:t>
              </a:r>
              <a:r>
                <a:rPr lang="en-US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itchFamily="34" charset="0"/>
                </a:rPr>
                <a:t> </a:t>
              </a:r>
              <a:r>
                <a:rPr lang="en-US" b="1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itchFamily="34" charset="0"/>
                </a:rPr>
                <a:t>Opex</a:t>
              </a:r>
              <a:endParaRPr lang="en-US" b="1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itchFamily="34" charset="0"/>
              </a:endParaRPr>
            </a:p>
            <a:p>
              <a:pPr marL="533400" indent="-260350" fontAlgn="auto">
                <a:spcBef>
                  <a:spcPts val="0"/>
                </a:spcBef>
                <a:spcAft>
                  <a:spcPts val="0"/>
                </a:spcAft>
                <a:buClr>
                  <a:schemeClr val="accent6"/>
                </a:buClr>
                <a:buFont typeface="Wingdings" pitchFamily="2" charset="2"/>
                <a:buChar char="§"/>
                <a:defRPr/>
              </a:pPr>
              <a:r>
                <a:rPr lang="bg-BG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itchFamily="34" charset="0"/>
                </a:rPr>
                <a:t>Без инвестиции за </a:t>
              </a:r>
              <a:r>
                <a:rPr lang="bg-BG" b="1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itchFamily="34" charset="0"/>
                </a:rPr>
                <a:t>сървър</a:t>
              </a:r>
              <a:endParaRPr lang="en-US" b="1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itchFamily="34" charset="0"/>
              </a:endParaRPr>
            </a:p>
            <a:p>
              <a:pPr marL="533400" indent="-260350" fontAlgn="auto">
                <a:spcBef>
                  <a:spcPts val="0"/>
                </a:spcBef>
                <a:spcAft>
                  <a:spcPts val="0"/>
                </a:spcAft>
                <a:buClr>
                  <a:schemeClr val="accent6"/>
                </a:buClr>
                <a:buFont typeface="Wingdings" pitchFamily="2" charset="2"/>
                <a:buChar char="§"/>
                <a:defRPr/>
              </a:pPr>
              <a:r>
                <a:rPr lang="bg-BG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itchFamily="34" charset="0"/>
                </a:rPr>
                <a:t>Свободни софтуерни ъпдейти и подръжка на сървъра</a:t>
              </a:r>
              <a:endParaRPr lang="el-GR" b="1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itchFamily="34" charset="0"/>
              </a:endParaRPr>
            </a:p>
            <a:p>
              <a:pPr marL="533400" indent="-260350" fontAlgn="auto">
                <a:spcBef>
                  <a:spcPts val="0"/>
                </a:spcBef>
                <a:spcAft>
                  <a:spcPts val="0"/>
                </a:spcAft>
                <a:buClr>
                  <a:schemeClr val="accent6"/>
                </a:buClr>
                <a:buFont typeface="Wingdings" pitchFamily="2" charset="2"/>
                <a:buChar char="§"/>
                <a:defRPr/>
              </a:pPr>
              <a:r>
                <a:rPr lang="bg-BG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itchFamily="34" charset="0"/>
                </a:rPr>
                <a:t>Цялост и сигурност на данните</a:t>
              </a:r>
              <a:endParaRPr lang="en-US" b="1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itchFamily="34" charset="0"/>
              </a:endParaRPr>
            </a:p>
            <a:p>
              <a:pPr marL="533400" indent="-260350" fontAlgn="auto">
                <a:spcBef>
                  <a:spcPts val="0"/>
                </a:spcBef>
                <a:spcAft>
                  <a:spcPts val="0"/>
                </a:spcAft>
                <a:buClr>
                  <a:schemeClr val="accent6"/>
                </a:buClr>
                <a:buFont typeface="Wingdings" pitchFamily="2" charset="2"/>
                <a:buChar char="§"/>
                <a:defRPr/>
              </a:pPr>
              <a:r>
                <a:rPr lang="bg-BG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itchFamily="34" charset="0"/>
                </a:rPr>
                <a:t>По- малко административни разходи за ИТ система</a:t>
              </a:r>
              <a:endParaRPr lang="el-GR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endParaRPr>
            </a:p>
          </p:txBody>
        </p:sp>
      </p:grp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2627313" y="-26988"/>
            <a:ext cx="6481762" cy="1143001"/>
          </a:xfrm>
        </p:spPr>
        <p:txBody>
          <a:bodyPr rtlCol="0">
            <a:normAutofit/>
          </a:bodyPr>
          <a:lstStyle/>
          <a:p>
            <a:pPr algn="r" eaLnBrk="1" fontAlgn="auto" hangingPunct="1">
              <a:spcAft>
                <a:spcPts val="0"/>
              </a:spcAft>
              <a:defRPr/>
            </a:pPr>
            <a:r>
              <a:rPr lang="bg-BG" sz="2400" b="1" dirty="0" smtClean="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Ползи за бизнеса</a:t>
            </a:r>
            <a:endParaRPr lang="el-GR" sz="1200" b="1" dirty="0">
              <a:solidFill>
                <a:schemeClr val="accent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95288" y="6361113"/>
            <a:ext cx="2994025" cy="381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b="1" baseline="-25000" dirty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DO YOU SPEAK FUTURE </a:t>
            </a:r>
            <a:r>
              <a:rPr lang="en-US" sz="2800" b="1" baseline="-25000" dirty="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?</a:t>
            </a:r>
            <a:endParaRPr lang="el-GR" sz="2800" b="1" baseline="-25000" dirty="0">
              <a:solidFill>
                <a:schemeClr val="accent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itchFamily="34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le 1"/>
          <p:cNvSpPr>
            <a:spLocks noGrp="1"/>
          </p:cNvSpPr>
          <p:nvPr>
            <p:ph type="title"/>
          </p:nvPr>
        </p:nvSpPr>
        <p:spPr>
          <a:xfrm>
            <a:off x="2627313" y="-26988"/>
            <a:ext cx="6481762" cy="1143001"/>
          </a:xfrm>
        </p:spPr>
        <p:txBody>
          <a:bodyPr rtlCol="0">
            <a:normAutofit/>
          </a:bodyPr>
          <a:lstStyle/>
          <a:p>
            <a:pPr algn="r" eaLnBrk="1" fontAlgn="auto" hangingPunct="1">
              <a:spcAft>
                <a:spcPts val="0"/>
              </a:spcAft>
              <a:defRPr/>
            </a:pPr>
            <a:r>
              <a:rPr lang="bg-BG" sz="2400" b="1" dirty="0" smtClean="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Ползи за бизнеса</a:t>
            </a:r>
            <a:endParaRPr lang="el-GR" sz="1200" b="1" dirty="0">
              <a:solidFill>
                <a:schemeClr val="accent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itchFamily="34" charset="0"/>
            </a:endParaRPr>
          </a:p>
        </p:txBody>
      </p:sp>
      <p:pic>
        <p:nvPicPr>
          <p:cNvPr id="18435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756775" y="4221163"/>
            <a:ext cx="2714625" cy="1685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" name="TextBox 22"/>
          <p:cNvSpPr txBox="1"/>
          <p:nvPr/>
        </p:nvSpPr>
        <p:spPr>
          <a:xfrm>
            <a:off x="395288" y="6361113"/>
            <a:ext cx="2994025" cy="381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b="1" baseline="-25000" dirty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DO YOU SPEAK FUTURE </a:t>
            </a:r>
            <a:r>
              <a:rPr lang="en-US" sz="2800" b="1" baseline="-25000" dirty="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?</a:t>
            </a:r>
            <a:endParaRPr lang="el-GR" sz="2800" b="1" baseline="-25000" dirty="0">
              <a:solidFill>
                <a:schemeClr val="accent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itchFamily="34" charset="0"/>
            </a:endParaRPr>
          </a:p>
        </p:txBody>
      </p:sp>
      <p:grpSp>
        <p:nvGrpSpPr>
          <p:cNvPr id="2" name="Group 20"/>
          <p:cNvGrpSpPr>
            <a:grpSpLocks/>
          </p:cNvGrpSpPr>
          <p:nvPr/>
        </p:nvGrpSpPr>
        <p:grpSpPr bwMode="auto">
          <a:xfrm>
            <a:off x="250825" y="1476375"/>
            <a:ext cx="8597900" cy="4113213"/>
            <a:chOff x="251520" y="1475940"/>
            <a:chExt cx="8597989" cy="4113300"/>
          </a:xfrm>
        </p:grpSpPr>
        <p:pic>
          <p:nvPicPr>
            <p:cNvPr id="18438" name="Picture 15" descr="Multicompany.jpg"/>
            <p:cNvPicPr>
              <a:picLocks noChangeAspect="1"/>
            </p:cNvPicPr>
            <p:nvPr/>
          </p:nvPicPr>
          <p:blipFill>
            <a:blip r:embed="rId4"/>
            <a:srcRect l="23103" t="18266" r="26842" b="16347"/>
            <a:stretch>
              <a:fillRect/>
            </a:stretch>
          </p:blipFill>
          <p:spPr bwMode="auto">
            <a:xfrm>
              <a:off x="251520" y="4230216"/>
              <a:ext cx="936104" cy="8640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8439" name="Picture 11" descr="SmartAlerts.jpg"/>
            <p:cNvPicPr>
              <a:picLocks noChangeAspect="1"/>
            </p:cNvPicPr>
            <p:nvPr/>
          </p:nvPicPr>
          <p:blipFill>
            <a:blip r:embed="rId5"/>
            <a:srcRect l="26643" t="16158" r="23878" b="13821"/>
            <a:stretch>
              <a:fillRect/>
            </a:stretch>
          </p:blipFill>
          <p:spPr bwMode="auto">
            <a:xfrm>
              <a:off x="251520" y="1556792"/>
              <a:ext cx="936104" cy="9361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57345" name="Rectangle 1"/>
            <p:cNvSpPr>
              <a:spLocks noChangeArrowheads="1"/>
            </p:cNvSpPr>
            <p:nvPr/>
          </p:nvSpPr>
          <p:spPr bwMode="auto">
            <a:xfrm>
              <a:off x="1331031" y="1642632"/>
              <a:ext cx="6769170" cy="126208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l-GR" sz="2000" b="1" dirty="0">
                  <a:latin typeface="Century Gothic" pitchFamily="34" charset="0"/>
                </a:rPr>
                <a:t> </a:t>
              </a:r>
              <a:endParaRPr lang="el-GR" sz="2000" dirty="0">
                <a:latin typeface="Century Gothic" pitchFamily="34" charset="0"/>
              </a:endParaRPr>
            </a:p>
            <a:p>
              <a:pPr indent="273050" fontAlgn="auto">
                <a:spcBef>
                  <a:spcPts val="0"/>
                </a:spcBef>
                <a:spcAft>
                  <a:spcPts val="0"/>
                </a:spcAft>
                <a:buClr>
                  <a:schemeClr val="tx1">
                    <a:lumMod val="50000"/>
                    <a:lumOff val="50000"/>
                  </a:schemeClr>
                </a:buClr>
                <a:buFont typeface="Wingdings" pitchFamily="2" charset="2"/>
                <a:buChar char="ü"/>
                <a:defRPr/>
              </a:pPr>
              <a:r>
                <a:rPr lang="bg-BG" sz="2000" b="1" dirty="0">
                  <a:solidFill>
                    <a:srgbClr val="FF9900"/>
                  </a:solidFill>
                  <a:effectLst>
                    <a:outerShdw blurRad="50800" dist="38100" algn="tr" rotWithShape="0">
                      <a:prstClr val="black">
                        <a:alpha val="40000"/>
                      </a:prstClr>
                    </a:outerShdw>
                  </a:effectLst>
                  <a:latin typeface="Century Gothic" pitchFamily="34" charset="0"/>
                </a:rPr>
                <a:t>Умни напомняния</a:t>
              </a:r>
              <a:endParaRPr lang="el-GR" sz="2000" b="1" dirty="0">
                <a:solidFill>
                  <a:srgbClr val="FF9900"/>
                </a:solidFill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  <a:latin typeface="Century Gothic" pitchFamily="34" charset="0"/>
              </a:endParaRPr>
            </a:p>
            <a:p>
              <a:pPr marL="266700" fontAlgn="auto">
                <a:spcBef>
                  <a:spcPts val="0"/>
                </a:spcBef>
                <a:spcAft>
                  <a:spcPts val="0"/>
                </a:spcAft>
                <a:buClr>
                  <a:schemeClr val="tx1">
                    <a:lumMod val="50000"/>
                    <a:lumOff val="50000"/>
                  </a:schemeClr>
                </a:buClr>
                <a:defRPr/>
              </a:pPr>
              <a:r>
                <a:rPr lang="bg-BG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itchFamily="34" charset="0"/>
                </a:rPr>
                <a:t>Автоматични напомняния за предварително дефинирани събития</a:t>
              </a:r>
              <a:endParaRPr lang="el-GR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endParaRPr>
            </a:p>
          </p:txBody>
        </p:sp>
        <p:grpSp>
          <p:nvGrpSpPr>
            <p:cNvPr id="18441" name="Group 17"/>
            <p:cNvGrpSpPr>
              <a:grpSpLocks/>
            </p:cNvGrpSpPr>
            <p:nvPr/>
          </p:nvGrpSpPr>
          <p:grpSpPr bwMode="auto">
            <a:xfrm>
              <a:off x="6151210" y="1475940"/>
              <a:ext cx="1992641" cy="1304988"/>
              <a:chOff x="6151210" y="1684191"/>
              <a:chExt cx="1992641" cy="1304988"/>
            </a:xfrm>
          </p:grpSpPr>
          <p:pic>
            <p:nvPicPr>
              <p:cNvPr id="18444" name="Picture 3"/>
              <p:cNvPicPr>
                <a:picLocks noChangeAspect="1" noChangeArrowheads="1"/>
              </p:cNvPicPr>
              <p:nvPr/>
            </p:nvPicPr>
            <p:blipFill>
              <a:blip r:embed="rId6"/>
              <a:srcRect/>
              <a:stretch>
                <a:fillRect/>
              </a:stretch>
            </p:blipFill>
            <p:spPr bwMode="auto">
              <a:xfrm>
                <a:off x="7377829" y="1684191"/>
                <a:ext cx="573136" cy="60562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8445" name="Picture 6"/>
              <p:cNvPicPr>
                <a:picLocks noChangeAspect="1" noChangeArrowheads="1"/>
              </p:cNvPicPr>
              <p:nvPr/>
            </p:nvPicPr>
            <p:blipFill>
              <a:blip r:embed="rId7"/>
              <a:srcRect/>
              <a:stretch>
                <a:fillRect/>
              </a:stretch>
            </p:blipFill>
            <p:spPr bwMode="auto">
              <a:xfrm>
                <a:off x="7377829" y="2531670"/>
                <a:ext cx="766022" cy="45750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8446" name="Picture 7"/>
              <p:cNvPicPr>
                <a:picLocks noChangeAspect="1" noChangeArrowheads="1"/>
              </p:cNvPicPr>
              <p:nvPr/>
            </p:nvPicPr>
            <p:blipFill>
              <a:blip r:embed="rId8"/>
              <a:srcRect/>
              <a:stretch>
                <a:fillRect/>
              </a:stretch>
            </p:blipFill>
            <p:spPr bwMode="auto">
              <a:xfrm>
                <a:off x="6151210" y="2083004"/>
                <a:ext cx="586977" cy="54165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cxnSp>
            <p:nvCxnSpPr>
              <p:cNvPr id="20" name="Straight Arrow Connector 19"/>
              <p:cNvCxnSpPr/>
              <p:nvPr/>
            </p:nvCxnSpPr>
            <p:spPr>
              <a:xfrm flipV="1">
                <a:off x="6717475" y="2082663"/>
                <a:ext cx="660407" cy="349257"/>
              </a:xfrm>
              <a:prstGeom prst="straightConnector1">
                <a:avLst/>
              </a:prstGeom>
              <a:ln w="15875">
                <a:solidFill>
                  <a:schemeClr val="accent6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" name="Straight Arrow Connector 21"/>
              <p:cNvCxnSpPr/>
              <p:nvPr/>
            </p:nvCxnSpPr>
            <p:spPr>
              <a:xfrm>
                <a:off x="6717475" y="2431920"/>
                <a:ext cx="660407" cy="249242"/>
              </a:xfrm>
              <a:prstGeom prst="straightConnector1">
                <a:avLst/>
              </a:prstGeom>
              <a:ln w="15875">
                <a:solidFill>
                  <a:schemeClr val="accent6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5" name="Title 1"/>
            <p:cNvSpPr txBox="1">
              <a:spLocks/>
            </p:cNvSpPr>
            <p:nvPr/>
          </p:nvSpPr>
          <p:spPr>
            <a:xfrm>
              <a:off x="1475496" y="4085845"/>
              <a:ext cx="4526009" cy="1143024"/>
            </a:xfrm>
            <a:prstGeom prst="rect">
              <a:avLst/>
            </a:prstGeom>
          </p:spPr>
          <p:txBody>
            <a:bodyPr anchor="ctr"/>
            <a:lstStyle/>
            <a:p>
              <a:pPr marL="265113" indent="-265113" fontAlgn="auto">
                <a:spcAft>
                  <a:spcPts val="0"/>
                </a:spcAft>
                <a:buClr>
                  <a:schemeClr val="tx1">
                    <a:lumMod val="50000"/>
                    <a:lumOff val="50000"/>
                  </a:schemeClr>
                </a:buClr>
                <a:buFont typeface="Wingdings" pitchFamily="2" charset="2"/>
                <a:buChar char="ü"/>
                <a:defRPr/>
              </a:pPr>
              <a:r>
                <a:rPr lang="bg-BG" sz="2000" b="1" dirty="0">
                  <a:solidFill>
                    <a:schemeClr val="accent6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entury Gothic" pitchFamily="34" charset="0"/>
                  <a:ea typeface="+mj-ea"/>
                  <a:cs typeface="+mj-cs"/>
                </a:rPr>
                <a:t>Много фирмена</a:t>
              </a:r>
              <a:endParaRPr lang="el-GR" sz="2000" b="1" dirty="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  <a:ea typeface="+mj-ea"/>
                <a:cs typeface="+mj-cs"/>
              </a:endParaRPr>
            </a:p>
            <a:p>
              <a:pPr marL="265113" indent="-1588" fontAlgn="auto">
                <a:spcAft>
                  <a:spcPts val="0"/>
                </a:spcAft>
                <a:buClr>
                  <a:schemeClr val="tx1">
                    <a:lumMod val="50000"/>
                    <a:lumOff val="50000"/>
                  </a:schemeClr>
                </a:buClr>
                <a:defRPr/>
              </a:pPr>
              <a:r>
                <a:rPr lang="bg-BG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itchFamily="34" charset="0"/>
                  <a:ea typeface="+mj-ea"/>
                  <a:cs typeface="+mj-cs"/>
                </a:rPr>
                <a:t>Много фирмен бърз и прецизен достъп, контрол и мониторинг за повишаване на продуктивността и ефективността</a:t>
              </a:r>
              <a:endParaRPr lang="el-GR" b="1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itchFamily="34" charset="0"/>
                <a:ea typeface="+mj-ea"/>
                <a:cs typeface="+mj-cs"/>
              </a:endParaRPr>
            </a:p>
          </p:txBody>
        </p:sp>
        <p:pic>
          <p:nvPicPr>
            <p:cNvPr id="41986" name="Picture 2" descr="http://www.degrootgroup.com/images/group_image.jpg"/>
            <p:cNvPicPr>
              <a:picLocks noChangeAspect="1" noChangeArrowheads="1"/>
            </p:cNvPicPr>
            <p:nvPr/>
          </p:nvPicPr>
          <p:blipFill>
            <a:blip r:embed="rId9" cstate="print"/>
            <a:srcRect l="27138" r="5017"/>
            <a:stretch>
              <a:fillRect/>
            </a:stretch>
          </p:blipFill>
          <p:spPr bwMode="auto">
            <a:xfrm>
              <a:off x="5796136" y="3789040"/>
              <a:ext cx="3053373" cy="1800200"/>
            </a:xfrm>
            <a:prstGeom prst="ellipse">
              <a:avLst/>
            </a:prstGeom>
            <a:ln>
              <a:noFill/>
            </a:ln>
            <a:effectLst>
              <a:softEdge rad="112500"/>
            </a:effectLst>
          </p:spPr>
        </p:pic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1835150" y="44450"/>
            <a:ext cx="7138988" cy="1143000"/>
          </a:xfrm>
        </p:spPr>
        <p:txBody>
          <a:bodyPr rtlCol="0">
            <a:normAutofit/>
          </a:bodyPr>
          <a:lstStyle/>
          <a:p>
            <a:pPr algn="r" eaLnBrk="1" fontAlgn="auto" hangingPunct="1">
              <a:spcAft>
                <a:spcPts val="0"/>
              </a:spcAft>
              <a:defRPr/>
            </a:pPr>
            <a:r>
              <a:rPr lang="bg-BG" sz="2400" b="1" dirty="0" smtClean="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Ползи за бизнеса</a:t>
            </a:r>
            <a:endParaRPr lang="el-GR" sz="2000" b="1" dirty="0">
              <a:solidFill>
                <a:schemeClr val="accent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95288" y="6361113"/>
            <a:ext cx="2994025" cy="381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b="1" baseline="-25000" dirty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DO YOU SPEAK FUTURE </a:t>
            </a:r>
            <a:r>
              <a:rPr lang="en-US" sz="2800" b="1" baseline="-25000" dirty="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?</a:t>
            </a:r>
            <a:endParaRPr lang="el-GR" sz="2800" b="1" baseline="-25000" dirty="0">
              <a:solidFill>
                <a:schemeClr val="accent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itchFamily="34" charset="0"/>
            </a:endParaRPr>
          </a:p>
        </p:txBody>
      </p:sp>
      <p:grpSp>
        <p:nvGrpSpPr>
          <p:cNvPr id="2" name="Group 9"/>
          <p:cNvGrpSpPr>
            <a:grpSpLocks/>
          </p:cNvGrpSpPr>
          <p:nvPr/>
        </p:nvGrpSpPr>
        <p:grpSpPr bwMode="auto">
          <a:xfrm>
            <a:off x="1042988" y="1268413"/>
            <a:ext cx="5905500" cy="936625"/>
            <a:chOff x="1043608" y="1268760"/>
            <a:chExt cx="5904656" cy="936104"/>
          </a:xfrm>
        </p:grpSpPr>
        <p:pic>
          <p:nvPicPr>
            <p:cNvPr id="19463" name="Picture 11" descr="BusinessIntelligence.jpg"/>
            <p:cNvPicPr>
              <a:picLocks noChangeAspect="1"/>
            </p:cNvPicPr>
            <p:nvPr/>
          </p:nvPicPr>
          <p:blipFill>
            <a:blip r:embed="rId3"/>
            <a:srcRect l="24001" t="11320" r="24001" b="15092"/>
            <a:stretch>
              <a:fillRect/>
            </a:stretch>
          </p:blipFill>
          <p:spPr bwMode="auto">
            <a:xfrm>
              <a:off x="1043608" y="1268760"/>
              <a:ext cx="936104" cy="9361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6" name="Rectangle 5"/>
            <p:cNvSpPr/>
            <p:nvPr/>
          </p:nvSpPr>
          <p:spPr>
            <a:xfrm>
              <a:off x="2051526" y="1268760"/>
              <a:ext cx="4896738" cy="399827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indent="273050" algn="just" fontAlgn="auto">
                <a:spcBef>
                  <a:spcPts val="0"/>
                </a:spcBef>
                <a:spcAft>
                  <a:spcPts val="0"/>
                </a:spcAft>
                <a:buClr>
                  <a:schemeClr val="tx1">
                    <a:lumMod val="50000"/>
                    <a:lumOff val="50000"/>
                  </a:schemeClr>
                </a:buClr>
                <a:buFont typeface="Wingdings" pitchFamily="2" charset="2"/>
                <a:buChar char="ü"/>
                <a:defRPr/>
              </a:pPr>
              <a:r>
                <a:rPr lang="en-US" sz="2000" b="1" dirty="0">
                  <a:solidFill>
                    <a:srgbClr val="FF9900"/>
                  </a:solidFill>
                  <a:effectLst>
                    <a:outerShdw blurRad="50800" dist="38100" algn="tr" rotWithShape="0">
                      <a:prstClr val="black">
                        <a:alpha val="40000"/>
                      </a:prstClr>
                    </a:outerShdw>
                  </a:effectLst>
                  <a:latin typeface="Century Gothic" pitchFamily="34" charset="0"/>
                </a:rPr>
                <a:t>Business Intelligence</a:t>
              </a:r>
              <a:endParaRPr lang="el-GR" sz="2000" b="1" dirty="0">
                <a:solidFill>
                  <a:srgbClr val="FF9900"/>
                </a:solidFill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  <a:latin typeface="Century Gothic" pitchFamily="34" charset="0"/>
              </a:endParaRPr>
            </a:p>
          </p:txBody>
        </p:sp>
      </p:grpSp>
      <p:pic>
        <p:nvPicPr>
          <p:cNvPr id="3" name="Picture 2" descr="image00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116013" y="2420938"/>
            <a:ext cx="5195887" cy="372427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39948" name="Picture 12" descr="http://michavanmeeteren.com/uploadbin/assets/Strategic%20planning%20chess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804248" y="2348880"/>
            <a:ext cx="2088232" cy="156617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5" dur="500"/>
                                        <p:tgtEl>
                                          <p:spTgt spid="399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Freeform 18"/>
          <p:cNvSpPr/>
          <p:nvPr/>
        </p:nvSpPr>
        <p:spPr>
          <a:xfrm>
            <a:off x="4068763" y="4452938"/>
            <a:ext cx="1006475" cy="1006475"/>
          </a:xfrm>
          <a:custGeom>
            <a:avLst/>
            <a:gdLst>
              <a:gd name="connsiteX0" fmla="*/ 0 w 1006078"/>
              <a:gd name="connsiteY0" fmla="*/ 0 h 1006078"/>
              <a:gd name="connsiteX1" fmla="*/ 1006078 w 1006078"/>
              <a:gd name="connsiteY1" fmla="*/ 0 h 1006078"/>
              <a:gd name="connsiteX2" fmla="*/ 1006078 w 1006078"/>
              <a:gd name="connsiteY2" fmla="*/ 1006078 h 1006078"/>
              <a:gd name="connsiteX3" fmla="*/ 0 w 1006078"/>
              <a:gd name="connsiteY3" fmla="*/ 1006078 h 1006078"/>
              <a:gd name="connsiteX4" fmla="*/ 0 w 1006078"/>
              <a:gd name="connsiteY4" fmla="*/ 0 h 10060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06078" h="1006078">
                <a:moveTo>
                  <a:pt x="0" y="0"/>
                </a:moveTo>
                <a:lnTo>
                  <a:pt x="1006078" y="0"/>
                </a:lnTo>
                <a:lnTo>
                  <a:pt x="1006078" y="1006078"/>
                </a:lnTo>
                <a:lnTo>
                  <a:pt x="0" y="1006078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lIns="40640" tIns="40640" rIns="40640" bIns="40640" spcCol="1270" anchor="ctr"/>
          <a:lstStyle/>
          <a:p>
            <a:pPr algn="ctr" defTabSz="1422400" fontAlgn="auto">
              <a:lnSpc>
                <a:spcPct val="90000"/>
              </a:lnSpc>
              <a:spcAft>
                <a:spcPct val="35000"/>
              </a:spcAft>
              <a:defRPr/>
            </a:pPr>
            <a:endParaRPr lang="el-GR" sz="3200" dirty="0"/>
          </a:p>
        </p:txBody>
      </p:sp>
      <p:pic>
        <p:nvPicPr>
          <p:cNvPr id="20483" name="Picture 7"/>
          <p:cNvPicPr>
            <a:picLocks noChangeAspect="1" noChangeArrowheads="1"/>
          </p:cNvPicPr>
          <p:nvPr/>
        </p:nvPicPr>
        <p:blipFill>
          <a:blip r:embed="rId3"/>
          <a:srcRect l="20967" t="8026" r="21053" b="9016"/>
          <a:stretch>
            <a:fillRect/>
          </a:stretch>
        </p:blipFill>
        <p:spPr bwMode="auto">
          <a:xfrm>
            <a:off x="2357438" y="266700"/>
            <a:ext cx="990600" cy="1001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extBox 8"/>
          <p:cNvSpPr txBox="1"/>
          <p:nvPr/>
        </p:nvSpPr>
        <p:spPr>
          <a:xfrm>
            <a:off x="395288" y="6361113"/>
            <a:ext cx="2994025" cy="381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b="1" baseline="-25000" dirty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DO YOU SPEAK FUTURE </a:t>
            </a:r>
            <a:r>
              <a:rPr lang="en-US" sz="2800" b="1" baseline="-25000" dirty="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?</a:t>
            </a:r>
            <a:endParaRPr lang="el-GR" sz="2800" b="1" baseline="-25000" dirty="0">
              <a:solidFill>
                <a:schemeClr val="accent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itchFamily="34" charset="0"/>
            </a:endParaRPr>
          </a:p>
        </p:txBody>
      </p:sp>
      <p:sp>
        <p:nvSpPr>
          <p:cNvPr id="12" name="Title 1"/>
          <p:cNvSpPr txBox="1">
            <a:spLocks/>
          </p:cNvSpPr>
          <p:nvPr/>
        </p:nvSpPr>
        <p:spPr>
          <a:xfrm>
            <a:off x="1116013" y="115888"/>
            <a:ext cx="7138987" cy="1143000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el-GR" sz="2400" b="1" dirty="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  <a:ea typeface="+mj-ea"/>
                <a:cs typeface="+mj-cs"/>
              </a:rPr>
              <a:t>                        </a:t>
            </a:r>
            <a:r>
              <a:rPr lang="bg-BG" sz="2400" b="1" dirty="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  <a:ea typeface="+mj-ea"/>
                <a:cs typeface="+mj-cs"/>
              </a:rPr>
              <a:t>Ефективност значи</a:t>
            </a:r>
            <a:r>
              <a:rPr lang="el-GR" sz="2400" b="1" dirty="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  <a:ea typeface="+mj-ea"/>
                <a:cs typeface="+mj-cs"/>
              </a:rPr>
              <a:t>… </a:t>
            </a:r>
            <a:endParaRPr lang="el-GR" sz="2000" b="1" dirty="0">
              <a:solidFill>
                <a:schemeClr val="accent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itchFamily="34" charset="0"/>
              <a:ea typeface="+mj-ea"/>
              <a:cs typeface="+mj-cs"/>
            </a:endParaRPr>
          </a:p>
        </p:txBody>
      </p:sp>
      <p:grpSp>
        <p:nvGrpSpPr>
          <p:cNvPr id="2" name="Group 15"/>
          <p:cNvGrpSpPr>
            <a:grpSpLocks/>
          </p:cNvGrpSpPr>
          <p:nvPr/>
        </p:nvGrpSpPr>
        <p:grpSpPr bwMode="auto">
          <a:xfrm>
            <a:off x="684213" y="1363663"/>
            <a:ext cx="7200900" cy="4699000"/>
            <a:chOff x="683568" y="1364283"/>
            <a:chExt cx="7200800" cy="4698667"/>
          </a:xfrm>
        </p:grpSpPr>
        <p:sp>
          <p:nvSpPr>
            <p:cNvPr id="21" name="Freeform 20"/>
            <p:cNvSpPr/>
            <p:nvPr/>
          </p:nvSpPr>
          <p:spPr>
            <a:xfrm>
              <a:off x="2477418" y="3297721"/>
              <a:ext cx="1006461" cy="1006404"/>
            </a:xfrm>
            <a:custGeom>
              <a:avLst/>
              <a:gdLst>
                <a:gd name="connsiteX0" fmla="*/ 0 w 1006078"/>
                <a:gd name="connsiteY0" fmla="*/ 0 h 1006078"/>
                <a:gd name="connsiteX1" fmla="*/ 1006078 w 1006078"/>
                <a:gd name="connsiteY1" fmla="*/ 0 h 1006078"/>
                <a:gd name="connsiteX2" fmla="*/ 1006078 w 1006078"/>
                <a:gd name="connsiteY2" fmla="*/ 1006078 h 1006078"/>
                <a:gd name="connsiteX3" fmla="*/ 0 w 1006078"/>
                <a:gd name="connsiteY3" fmla="*/ 1006078 h 1006078"/>
                <a:gd name="connsiteX4" fmla="*/ 0 w 1006078"/>
                <a:gd name="connsiteY4" fmla="*/ 0 h 10060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06078" h="1006078">
                  <a:moveTo>
                    <a:pt x="0" y="0"/>
                  </a:moveTo>
                  <a:lnTo>
                    <a:pt x="1006078" y="0"/>
                  </a:lnTo>
                  <a:lnTo>
                    <a:pt x="1006078" y="1006078"/>
                  </a:lnTo>
                  <a:lnTo>
                    <a:pt x="0" y="1006078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lIns="40640" tIns="40640" rIns="40640" bIns="40640" spcCol="1270" anchor="ctr"/>
            <a:lstStyle/>
            <a:p>
              <a:pPr algn="ctr" defTabSz="1422400" fontAlgn="auto">
                <a:lnSpc>
                  <a:spcPct val="90000"/>
                </a:lnSpc>
                <a:spcAft>
                  <a:spcPct val="35000"/>
                </a:spcAft>
                <a:defRPr/>
              </a:pPr>
              <a:endParaRPr lang="el-GR" sz="3200" dirty="0"/>
            </a:p>
          </p:txBody>
        </p:sp>
        <p:sp>
          <p:nvSpPr>
            <p:cNvPr id="23" name="Freeform 22"/>
            <p:cNvSpPr/>
            <p:nvPr/>
          </p:nvSpPr>
          <p:spPr>
            <a:xfrm>
              <a:off x="3085422" y="1426191"/>
              <a:ext cx="1006461" cy="1006404"/>
            </a:xfrm>
            <a:custGeom>
              <a:avLst/>
              <a:gdLst>
                <a:gd name="connsiteX0" fmla="*/ 0 w 1006078"/>
                <a:gd name="connsiteY0" fmla="*/ 0 h 1006078"/>
                <a:gd name="connsiteX1" fmla="*/ 1006078 w 1006078"/>
                <a:gd name="connsiteY1" fmla="*/ 0 h 1006078"/>
                <a:gd name="connsiteX2" fmla="*/ 1006078 w 1006078"/>
                <a:gd name="connsiteY2" fmla="*/ 1006078 h 1006078"/>
                <a:gd name="connsiteX3" fmla="*/ 0 w 1006078"/>
                <a:gd name="connsiteY3" fmla="*/ 1006078 h 1006078"/>
                <a:gd name="connsiteX4" fmla="*/ 0 w 1006078"/>
                <a:gd name="connsiteY4" fmla="*/ 0 h 10060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06078" h="1006078">
                  <a:moveTo>
                    <a:pt x="0" y="0"/>
                  </a:moveTo>
                  <a:lnTo>
                    <a:pt x="1006078" y="0"/>
                  </a:lnTo>
                  <a:lnTo>
                    <a:pt x="1006078" y="1006078"/>
                  </a:lnTo>
                  <a:lnTo>
                    <a:pt x="0" y="1006078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lIns="40640" tIns="40640" rIns="40640" bIns="40640" spcCol="1270" anchor="ctr"/>
            <a:lstStyle/>
            <a:p>
              <a:pPr algn="ctr" defTabSz="1422400" fontAlgn="auto">
                <a:lnSpc>
                  <a:spcPct val="90000"/>
                </a:lnSpc>
                <a:spcAft>
                  <a:spcPct val="35000"/>
                </a:spcAft>
                <a:defRPr/>
              </a:pPr>
              <a:endParaRPr lang="el-GR" sz="3200" dirty="0"/>
            </a:p>
          </p:txBody>
        </p:sp>
        <p:pic>
          <p:nvPicPr>
            <p:cNvPr id="8194" name="Picture 2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3808376" y="1442100"/>
              <a:ext cx="4075992" cy="3056994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sp>
          <p:nvSpPr>
            <p:cNvPr id="15" name="Rectangle 14"/>
            <p:cNvSpPr/>
            <p:nvPr/>
          </p:nvSpPr>
          <p:spPr>
            <a:xfrm>
              <a:off x="683568" y="1364283"/>
              <a:ext cx="3140031" cy="300016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273050" indent="269875" fontAlgn="auto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6"/>
                </a:buClr>
                <a:buFont typeface="Wingdings" pitchFamily="2" charset="2"/>
                <a:buChar char="ü"/>
                <a:defRPr/>
              </a:pPr>
              <a:r>
                <a:rPr lang="bg-BG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itchFamily="34" charset="0"/>
                </a:rPr>
                <a:t>Знание</a:t>
              </a:r>
              <a:endParaRPr lang="el-GR" b="1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itchFamily="34" charset="0"/>
              </a:endParaRPr>
            </a:p>
            <a:p>
              <a:pPr marL="273050" indent="269875" fontAlgn="auto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6"/>
                </a:buClr>
                <a:buFont typeface="Wingdings" pitchFamily="2" charset="2"/>
                <a:buChar char="ü"/>
                <a:defRPr/>
              </a:pPr>
              <a:r>
                <a:rPr lang="bg-BG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itchFamily="34" charset="0"/>
                </a:rPr>
                <a:t>Достъпност</a:t>
              </a:r>
              <a:endParaRPr lang="el-GR" b="1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itchFamily="34" charset="0"/>
              </a:endParaRPr>
            </a:p>
            <a:p>
              <a:pPr marL="273050" indent="269875" fontAlgn="auto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6"/>
                </a:buClr>
                <a:buFont typeface="Wingdings" pitchFamily="2" charset="2"/>
                <a:buChar char="ü"/>
                <a:defRPr/>
              </a:pPr>
              <a:r>
                <a:rPr lang="bg-BG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itchFamily="34" charset="0"/>
                </a:rPr>
                <a:t>Автоматизация</a:t>
              </a:r>
              <a:endParaRPr lang="el-GR" b="1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itchFamily="34" charset="0"/>
              </a:endParaRPr>
            </a:p>
            <a:p>
              <a:pPr marL="273050" indent="269875" fontAlgn="auto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6"/>
                </a:buClr>
                <a:buFont typeface="Wingdings" pitchFamily="2" charset="2"/>
                <a:buChar char="ü"/>
                <a:defRPr/>
              </a:pPr>
              <a:r>
                <a:rPr lang="bg-BG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itchFamily="34" charset="0"/>
                </a:rPr>
                <a:t>Ползваемост</a:t>
              </a:r>
              <a:endParaRPr lang="el-GR" b="1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itchFamily="34" charset="0"/>
              </a:endParaRPr>
            </a:p>
            <a:p>
              <a:pPr marL="273050" indent="269875" fontAlgn="auto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6"/>
                </a:buClr>
                <a:buFont typeface="Wingdings" pitchFamily="2" charset="2"/>
                <a:buChar char="ü"/>
                <a:defRPr/>
              </a:pPr>
              <a:r>
                <a:rPr lang="bg-BG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itchFamily="34" charset="0"/>
                </a:rPr>
                <a:t>Гъвкавост</a:t>
              </a:r>
              <a:endParaRPr lang="el-GR" b="1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itchFamily="34" charset="0"/>
              </a:endParaRPr>
            </a:p>
            <a:p>
              <a:pPr marL="273050" indent="269875" fontAlgn="auto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6"/>
                </a:buClr>
                <a:buFont typeface="Wingdings" pitchFamily="2" charset="2"/>
                <a:buChar char="ü"/>
                <a:defRPr/>
              </a:pPr>
              <a:r>
                <a:rPr lang="bg-BG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itchFamily="34" charset="0"/>
                </a:rPr>
                <a:t>Функционалност</a:t>
              </a:r>
              <a:endParaRPr lang="el-GR" b="1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itchFamily="34" charset="0"/>
              </a:endParaRPr>
            </a:p>
            <a:p>
              <a:pPr marL="273050" indent="269875" fontAlgn="auto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6"/>
                </a:buClr>
                <a:buFont typeface="Wingdings" pitchFamily="2" charset="2"/>
                <a:buChar char="ü"/>
                <a:defRPr/>
              </a:pPr>
              <a:r>
                <a:rPr lang="bg-BG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itchFamily="34" charset="0"/>
                </a:rPr>
                <a:t>Персонализираност</a:t>
              </a:r>
              <a:endParaRPr lang="el-GR" b="1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itchFamily="34" charset="0"/>
              </a:endParaRPr>
            </a:p>
          </p:txBody>
        </p:sp>
        <p:sp>
          <p:nvSpPr>
            <p:cNvPr id="18" name="Rectangle 17"/>
            <p:cNvSpPr/>
            <p:nvPr/>
          </p:nvSpPr>
          <p:spPr>
            <a:xfrm>
              <a:off x="5333290" y="4724782"/>
              <a:ext cx="2539965" cy="133816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273050" indent="269875" fontAlgn="auto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6"/>
                </a:buClr>
                <a:buFont typeface="Wingdings" pitchFamily="2" charset="2"/>
                <a:buChar char="ü"/>
                <a:defRPr/>
              </a:pPr>
              <a:r>
                <a:rPr lang="bg-BG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itchFamily="34" charset="0"/>
                </a:rPr>
                <a:t>Продуктивност</a:t>
              </a:r>
              <a:endParaRPr lang="el-GR" b="1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itchFamily="34" charset="0"/>
              </a:endParaRPr>
            </a:p>
            <a:p>
              <a:pPr marL="273050" indent="269875" fontAlgn="auto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6"/>
                </a:buClr>
                <a:buFont typeface="Wingdings" pitchFamily="2" charset="2"/>
                <a:buChar char="ü"/>
                <a:defRPr/>
              </a:pPr>
              <a:r>
                <a:rPr lang="bg-BG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itchFamily="34" charset="0"/>
                </a:rPr>
                <a:t>Ефикасност</a:t>
              </a:r>
              <a:endParaRPr lang="el-GR" b="1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itchFamily="34" charset="0"/>
              </a:endParaRPr>
            </a:p>
            <a:p>
              <a:pPr marL="273050" indent="269875" fontAlgn="auto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6"/>
                </a:buClr>
                <a:buFont typeface="Wingdings" pitchFamily="2" charset="2"/>
                <a:buChar char="ü"/>
                <a:defRPr/>
              </a:pPr>
              <a:r>
                <a:rPr lang="bg-BG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itchFamily="34" charset="0"/>
                </a:rPr>
                <a:t>Модернизация</a:t>
              </a:r>
              <a:endParaRPr lang="el-GR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itchFamily="34" charset="0"/>
              </a:endParaRPr>
            </a:p>
          </p:txBody>
        </p:sp>
      </p:grpSp>
      <p:sp>
        <p:nvSpPr>
          <p:cNvPr id="14" name="Rounded Rectangle 13"/>
          <p:cNvSpPr/>
          <p:nvPr/>
        </p:nvSpPr>
        <p:spPr>
          <a:xfrm>
            <a:off x="323528" y="4797152"/>
            <a:ext cx="4320480" cy="792088"/>
          </a:xfrm>
          <a:prstGeom prst="roundRect">
            <a:avLst/>
          </a:prstGeom>
          <a:gradFill flip="none" rotWithShape="1">
            <a:gsLst>
              <a:gs pos="0">
                <a:schemeClr val="tx2">
                  <a:lumMod val="40000"/>
                  <a:lumOff val="60000"/>
                  <a:shade val="30000"/>
                  <a:satMod val="115000"/>
                </a:schemeClr>
              </a:gs>
              <a:gs pos="50000">
                <a:schemeClr val="tx2">
                  <a:lumMod val="40000"/>
                  <a:lumOff val="60000"/>
                  <a:shade val="67500"/>
                  <a:satMod val="115000"/>
                </a:schemeClr>
              </a:gs>
              <a:gs pos="100000">
                <a:schemeClr val="tx2">
                  <a:lumMod val="40000"/>
                  <a:lumOff val="60000"/>
                  <a:shade val="100000"/>
                  <a:satMod val="115000"/>
                </a:schemeClr>
              </a:gs>
            </a:gsLst>
            <a:lin ang="13500000" scaled="1"/>
            <a:tileRect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i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entury Gothic" pitchFamily="34" charset="0"/>
              </a:rPr>
              <a:t>DO YOU SPEAK FUTURE?</a:t>
            </a:r>
            <a:endParaRPr lang="el-GR" i="1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Century Gothic" pitchFamily="34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3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el-GR"/>
          </a:p>
        </p:txBody>
      </p:sp>
      <p:pic>
        <p:nvPicPr>
          <p:cNvPr id="21507" name="Picture 12" descr="Galaxy Powerpoint-09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082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2051050" y="3789363"/>
            <a:ext cx="7850188" cy="4000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dirty="0">
                <a:solidFill>
                  <a:schemeClr val="accent6"/>
                </a:solidFill>
                <a:latin typeface="Century Gothic" pitchFamily="34" charset="0"/>
                <a:cs typeface="Arial" pitchFamily="34" charset="0"/>
              </a:rPr>
              <a:t>Galaxy applications</a:t>
            </a:r>
            <a:endParaRPr lang="el-GR" sz="2000" dirty="0">
              <a:solidFill>
                <a:schemeClr val="accent6"/>
              </a:solidFill>
              <a:latin typeface="Century Gothic" pitchFamily="34" charset="0"/>
              <a:cs typeface="Arial" pitchFamily="34" charset="0"/>
            </a:endParaRPr>
          </a:p>
        </p:txBody>
      </p:sp>
      <p:pic>
        <p:nvPicPr>
          <p:cNvPr id="7" name="Picture 3" descr="image020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-900608" y="5335116"/>
            <a:ext cx="2831002" cy="152288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Title 1"/>
          <p:cNvSpPr>
            <a:spLocks noGrp="1"/>
          </p:cNvSpPr>
          <p:nvPr>
            <p:ph type="title"/>
          </p:nvPr>
        </p:nvSpPr>
        <p:spPr>
          <a:xfrm>
            <a:off x="2374900" y="0"/>
            <a:ext cx="6769100" cy="1143000"/>
          </a:xfrm>
        </p:spPr>
        <p:txBody>
          <a:bodyPr rtlCol="0">
            <a:normAutofit/>
          </a:bodyPr>
          <a:lstStyle/>
          <a:p>
            <a:pPr algn="r" eaLnBrk="1" fontAlgn="auto" hangingPunct="1">
              <a:spcAft>
                <a:spcPts val="0"/>
              </a:spcAft>
              <a:defRPr/>
            </a:pPr>
            <a:r>
              <a:rPr lang="en-US" sz="2400" b="1" dirty="0" smtClean="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Galaxy </a:t>
            </a:r>
            <a:r>
              <a:rPr lang="bg-BG" sz="2400" b="1" dirty="0" smtClean="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серии системи за бизнеса</a:t>
            </a:r>
            <a:endParaRPr lang="el-GR" sz="2400" b="1" dirty="0">
              <a:solidFill>
                <a:schemeClr val="accent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itchFamily="34" charset="0"/>
            </a:endParaRPr>
          </a:p>
        </p:txBody>
      </p:sp>
      <p:grpSp>
        <p:nvGrpSpPr>
          <p:cNvPr id="22531" name="Group 35"/>
          <p:cNvGrpSpPr>
            <a:grpSpLocks/>
          </p:cNvGrpSpPr>
          <p:nvPr/>
        </p:nvGrpSpPr>
        <p:grpSpPr bwMode="auto">
          <a:xfrm>
            <a:off x="250825" y="1773238"/>
            <a:ext cx="8893175" cy="4392612"/>
            <a:chOff x="251520" y="1772816"/>
            <a:chExt cx="8892337" cy="4392488"/>
          </a:xfrm>
        </p:grpSpPr>
        <p:grpSp>
          <p:nvGrpSpPr>
            <p:cNvPr id="22533" name="Group 34"/>
            <p:cNvGrpSpPr>
              <a:grpSpLocks/>
            </p:cNvGrpSpPr>
            <p:nvPr/>
          </p:nvGrpSpPr>
          <p:grpSpPr bwMode="auto">
            <a:xfrm>
              <a:off x="321122" y="2636392"/>
              <a:ext cx="1822502" cy="2235137"/>
              <a:chOff x="321122" y="2636392"/>
              <a:chExt cx="1822502" cy="2235137"/>
            </a:xfrm>
          </p:grpSpPr>
          <p:sp>
            <p:nvSpPr>
              <p:cNvPr id="34" name="Freeform 33"/>
              <p:cNvSpPr/>
              <p:nvPr/>
            </p:nvSpPr>
            <p:spPr>
              <a:xfrm>
                <a:off x="324538" y="2636392"/>
                <a:ext cx="1655607" cy="2235137"/>
              </a:xfrm>
              <a:custGeom>
                <a:avLst/>
                <a:gdLst>
                  <a:gd name="connsiteX0" fmla="*/ 188024 w 1790700"/>
                  <a:gd name="connsiteY0" fmla="*/ 0 h 2235200"/>
                  <a:gd name="connsiteX1" fmla="*/ 1602676 w 1790700"/>
                  <a:gd name="connsiteY1" fmla="*/ 0 h 2235200"/>
                  <a:gd name="connsiteX2" fmla="*/ 1735629 w 1790700"/>
                  <a:gd name="connsiteY2" fmla="*/ 55071 h 2235200"/>
                  <a:gd name="connsiteX3" fmla="*/ 1790700 w 1790700"/>
                  <a:gd name="connsiteY3" fmla="*/ 188024 h 2235200"/>
                  <a:gd name="connsiteX4" fmla="*/ 1790700 w 1790700"/>
                  <a:gd name="connsiteY4" fmla="*/ 2235200 h 2235200"/>
                  <a:gd name="connsiteX5" fmla="*/ 1790700 w 1790700"/>
                  <a:gd name="connsiteY5" fmla="*/ 2235200 h 2235200"/>
                  <a:gd name="connsiteX6" fmla="*/ 1790700 w 1790700"/>
                  <a:gd name="connsiteY6" fmla="*/ 2235200 h 2235200"/>
                  <a:gd name="connsiteX7" fmla="*/ 0 w 1790700"/>
                  <a:gd name="connsiteY7" fmla="*/ 2235200 h 2235200"/>
                  <a:gd name="connsiteX8" fmla="*/ 0 w 1790700"/>
                  <a:gd name="connsiteY8" fmla="*/ 2235200 h 2235200"/>
                  <a:gd name="connsiteX9" fmla="*/ 0 w 1790700"/>
                  <a:gd name="connsiteY9" fmla="*/ 2235200 h 2235200"/>
                  <a:gd name="connsiteX10" fmla="*/ 0 w 1790700"/>
                  <a:gd name="connsiteY10" fmla="*/ 188024 h 2235200"/>
                  <a:gd name="connsiteX11" fmla="*/ 55071 w 1790700"/>
                  <a:gd name="connsiteY11" fmla="*/ 55071 h 2235200"/>
                  <a:gd name="connsiteX12" fmla="*/ 188024 w 1790700"/>
                  <a:gd name="connsiteY12" fmla="*/ 0 h 2235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790700" h="2235200">
                    <a:moveTo>
                      <a:pt x="1602676" y="2235200"/>
                    </a:moveTo>
                    <a:lnTo>
                      <a:pt x="188024" y="2235200"/>
                    </a:lnTo>
                    <a:cubicBezTo>
                      <a:pt x="138157" y="2235200"/>
                      <a:pt x="90332" y="2215390"/>
                      <a:pt x="55071" y="2180129"/>
                    </a:cubicBezTo>
                    <a:cubicBezTo>
                      <a:pt x="19810" y="2144868"/>
                      <a:pt x="0" y="2097043"/>
                      <a:pt x="0" y="2047176"/>
                    </a:cubicBez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1790700" y="0"/>
                    </a:lnTo>
                    <a:lnTo>
                      <a:pt x="1790700" y="0"/>
                    </a:lnTo>
                    <a:lnTo>
                      <a:pt x="1790700" y="0"/>
                    </a:lnTo>
                    <a:lnTo>
                      <a:pt x="1790700" y="2047176"/>
                    </a:lnTo>
                    <a:cubicBezTo>
                      <a:pt x="1790700" y="2097043"/>
                      <a:pt x="1770890" y="2144868"/>
                      <a:pt x="1735629" y="2180129"/>
                    </a:cubicBezTo>
                    <a:cubicBezTo>
                      <a:pt x="1700368" y="2215390"/>
                      <a:pt x="1652543" y="2235200"/>
                      <a:pt x="1602676" y="2235200"/>
                    </a:cubicBezTo>
                    <a:close/>
                  </a:path>
                </a:pathLst>
              </a:custGeom>
              <a:noFill/>
              <a:ln w="38100" cmpd="thinThick">
                <a:solidFill>
                  <a:schemeClr val="accent6"/>
                </a:solidFill>
              </a:ln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lIns="332439" tIns="277369" rIns="332438" bIns="332438" spcCol="1270"/>
              <a:lstStyle/>
              <a:p>
                <a:pPr algn="ctr" defTabSz="1733550" fontAlgn="auto">
                  <a:lnSpc>
                    <a:spcPct val="90000"/>
                  </a:lnSpc>
                  <a:spcAft>
                    <a:spcPct val="35000"/>
                  </a:spcAft>
                  <a:defRPr/>
                </a:pPr>
                <a:endParaRPr lang="el-GR" sz="3900"/>
              </a:p>
            </p:txBody>
          </p:sp>
          <p:sp>
            <p:nvSpPr>
              <p:cNvPr id="22558" name="TextBox 51"/>
              <p:cNvSpPr txBox="1">
                <a:spLocks noChangeArrowheads="1"/>
              </p:cNvSpPr>
              <p:nvPr/>
            </p:nvSpPr>
            <p:spPr bwMode="auto">
              <a:xfrm>
                <a:off x="321122" y="2708920"/>
                <a:ext cx="1822502" cy="10771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bg-BG" sz="16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entury Gothic" pitchFamily="34" charset="0"/>
                  </a:rPr>
                  <a:t>Търговия и финанси за малкият и среден бизнес</a:t>
                </a:r>
                <a:endParaRPr lang="el-GR" sz="16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itchFamily="34" charset="0"/>
                </a:endParaRPr>
              </a:p>
            </p:txBody>
          </p:sp>
        </p:grpSp>
        <p:grpSp>
          <p:nvGrpSpPr>
            <p:cNvPr id="22534" name="Group 32"/>
            <p:cNvGrpSpPr>
              <a:grpSpLocks/>
            </p:cNvGrpSpPr>
            <p:nvPr/>
          </p:nvGrpSpPr>
          <p:grpSpPr bwMode="auto">
            <a:xfrm>
              <a:off x="2051576" y="2636392"/>
              <a:ext cx="1663537" cy="2235137"/>
              <a:chOff x="2051576" y="2636392"/>
              <a:chExt cx="1663537" cy="2235137"/>
            </a:xfrm>
          </p:grpSpPr>
          <p:sp>
            <p:nvSpPr>
              <p:cNvPr id="50" name="Freeform 49"/>
              <p:cNvSpPr/>
              <p:nvPr/>
            </p:nvSpPr>
            <p:spPr>
              <a:xfrm>
                <a:off x="2051575" y="2636392"/>
                <a:ext cx="1655607" cy="2235137"/>
              </a:xfrm>
              <a:custGeom>
                <a:avLst/>
                <a:gdLst>
                  <a:gd name="connsiteX0" fmla="*/ 188024 w 1790700"/>
                  <a:gd name="connsiteY0" fmla="*/ 0 h 2235200"/>
                  <a:gd name="connsiteX1" fmla="*/ 1602676 w 1790700"/>
                  <a:gd name="connsiteY1" fmla="*/ 0 h 2235200"/>
                  <a:gd name="connsiteX2" fmla="*/ 1735629 w 1790700"/>
                  <a:gd name="connsiteY2" fmla="*/ 55071 h 2235200"/>
                  <a:gd name="connsiteX3" fmla="*/ 1790700 w 1790700"/>
                  <a:gd name="connsiteY3" fmla="*/ 188024 h 2235200"/>
                  <a:gd name="connsiteX4" fmla="*/ 1790700 w 1790700"/>
                  <a:gd name="connsiteY4" fmla="*/ 2235200 h 2235200"/>
                  <a:gd name="connsiteX5" fmla="*/ 1790700 w 1790700"/>
                  <a:gd name="connsiteY5" fmla="*/ 2235200 h 2235200"/>
                  <a:gd name="connsiteX6" fmla="*/ 1790700 w 1790700"/>
                  <a:gd name="connsiteY6" fmla="*/ 2235200 h 2235200"/>
                  <a:gd name="connsiteX7" fmla="*/ 0 w 1790700"/>
                  <a:gd name="connsiteY7" fmla="*/ 2235200 h 2235200"/>
                  <a:gd name="connsiteX8" fmla="*/ 0 w 1790700"/>
                  <a:gd name="connsiteY8" fmla="*/ 2235200 h 2235200"/>
                  <a:gd name="connsiteX9" fmla="*/ 0 w 1790700"/>
                  <a:gd name="connsiteY9" fmla="*/ 2235200 h 2235200"/>
                  <a:gd name="connsiteX10" fmla="*/ 0 w 1790700"/>
                  <a:gd name="connsiteY10" fmla="*/ 188024 h 2235200"/>
                  <a:gd name="connsiteX11" fmla="*/ 55071 w 1790700"/>
                  <a:gd name="connsiteY11" fmla="*/ 55071 h 2235200"/>
                  <a:gd name="connsiteX12" fmla="*/ 188024 w 1790700"/>
                  <a:gd name="connsiteY12" fmla="*/ 0 h 2235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790700" h="2235200">
                    <a:moveTo>
                      <a:pt x="1602676" y="2235200"/>
                    </a:moveTo>
                    <a:lnTo>
                      <a:pt x="188024" y="2235200"/>
                    </a:lnTo>
                    <a:cubicBezTo>
                      <a:pt x="138157" y="2235200"/>
                      <a:pt x="90332" y="2215390"/>
                      <a:pt x="55071" y="2180129"/>
                    </a:cubicBezTo>
                    <a:cubicBezTo>
                      <a:pt x="19810" y="2144868"/>
                      <a:pt x="0" y="2097043"/>
                      <a:pt x="0" y="2047176"/>
                    </a:cubicBez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1790700" y="0"/>
                    </a:lnTo>
                    <a:lnTo>
                      <a:pt x="1790700" y="0"/>
                    </a:lnTo>
                    <a:lnTo>
                      <a:pt x="1790700" y="0"/>
                    </a:lnTo>
                    <a:lnTo>
                      <a:pt x="1790700" y="2047176"/>
                    </a:lnTo>
                    <a:cubicBezTo>
                      <a:pt x="1790700" y="2097043"/>
                      <a:pt x="1770890" y="2144868"/>
                      <a:pt x="1735629" y="2180129"/>
                    </a:cubicBezTo>
                    <a:cubicBezTo>
                      <a:pt x="1700368" y="2215390"/>
                      <a:pt x="1652543" y="2235200"/>
                      <a:pt x="1602676" y="2235200"/>
                    </a:cubicBezTo>
                    <a:close/>
                  </a:path>
                </a:pathLst>
              </a:custGeom>
              <a:noFill/>
              <a:ln w="38100" cmpd="thinThick">
                <a:solidFill>
                  <a:schemeClr val="accent6"/>
                </a:solidFill>
              </a:ln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lIns="332439" tIns="277369" rIns="332438" bIns="332438" spcCol="1270"/>
              <a:lstStyle/>
              <a:p>
                <a:pPr algn="ctr" defTabSz="1733550" fontAlgn="auto">
                  <a:lnSpc>
                    <a:spcPct val="90000"/>
                  </a:lnSpc>
                  <a:spcAft>
                    <a:spcPct val="35000"/>
                  </a:spcAft>
                  <a:defRPr/>
                </a:pPr>
                <a:endParaRPr lang="el-GR" sz="3900"/>
              </a:p>
            </p:txBody>
          </p:sp>
          <p:sp>
            <p:nvSpPr>
              <p:cNvPr id="22556" name="TextBox 52"/>
              <p:cNvSpPr txBox="1">
                <a:spLocks noChangeArrowheads="1"/>
              </p:cNvSpPr>
              <p:nvPr/>
            </p:nvSpPr>
            <p:spPr bwMode="auto">
              <a:xfrm>
                <a:off x="2123729" y="2708920"/>
                <a:ext cx="1591384" cy="10771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en-US" sz="16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entury Gothic" pitchFamily="34" charset="0"/>
                  </a:rPr>
                  <a:t>ERP </a:t>
                </a:r>
                <a:r>
                  <a:rPr lang="bg-BG" sz="16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entury Gothic" pitchFamily="34" charset="0"/>
                  </a:rPr>
                  <a:t>система за средни и големи организации</a:t>
                </a:r>
                <a:endParaRPr lang="el-GR" sz="16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itchFamily="34" charset="0"/>
                </a:endParaRPr>
              </a:p>
            </p:txBody>
          </p:sp>
        </p:grpSp>
        <p:grpSp>
          <p:nvGrpSpPr>
            <p:cNvPr id="22535" name="Group 30"/>
            <p:cNvGrpSpPr>
              <a:grpSpLocks/>
            </p:cNvGrpSpPr>
            <p:nvPr/>
          </p:nvGrpSpPr>
          <p:grpSpPr bwMode="auto">
            <a:xfrm>
              <a:off x="3780201" y="2636392"/>
              <a:ext cx="1720694" cy="2235137"/>
              <a:chOff x="3780201" y="2636392"/>
              <a:chExt cx="1720694" cy="2235137"/>
            </a:xfrm>
          </p:grpSpPr>
          <p:sp>
            <p:nvSpPr>
              <p:cNvPr id="51" name="Freeform 50"/>
              <p:cNvSpPr/>
              <p:nvPr/>
            </p:nvSpPr>
            <p:spPr>
              <a:xfrm>
                <a:off x="3780200" y="2636392"/>
                <a:ext cx="1655606" cy="2235137"/>
              </a:xfrm>
              <a:custGeom>
                <a:avLst/>
                <a:gdLst>
                  <a:gd name="connsiteX0" fmla="*/ 188024 w 1790700"/>
                  <a:gd name="connsiteY0" fmla="*/ 0 h 2235200"/>
                  <a:gd name="connsiteX1" fmla="*/ 1602676 w 1790700"/>
                  <a:gd name="connsiteY1" fmla="*/ 0 h 2235200"/>
                  <a:gd name="connsiteX2" fmla="*/ 1735629 w 1790700"/>
                  <a:gd name="connsiteY2" fmla="*/ 55071 h 2235200"/>
                  <a:gd name="connsiteX3" fmla="*/ 1790700 w 1790700"/>
                  <a:gd name="connsiteY3" fmla="*/ 188024 h 2235200"/>
                  <a:gd name="connsiteX4" fmla="*/ 1790700 w 1790700"/>
                  <a:gd name="connsiteY4" fmla="*/ 2235200 h 2235200"/>
                  <a:gd name="connsiteX5" fmla="*/ 1790700 w 1790700"/>
                  <a:gd name="connsiteY5" fmla="*/ 2235200 h 2235200"/>
                  <a:gd name="connsiteX6" fmla="*/ 1790700 w 1790700"/>
                  <a:gd name="connsiteY6" fmla="*/ 2235200 h 2235200"/>
                  <a:gd name="connsiteX7" fmla="*/ 0 w 1790700"/>
                  <a:gd name="connsiteY7" fmla="*/ 2235200 h 2235200"/>
                  <a:gd name="connsiteX8" fmla="*/ 0 w 1790700"/>
                  <a:gd name="connsiteY8" fmla="*/ 2235200 h 2235200"/>
                  <a:gd name="connsiteX9" fmla="*/ 0 w 1790700"/>
                  <a:gd name="connsiteY9" fmla="*/ 2235200 h 2235200"/>
                  <a:gd name="connsiteX10" fmla="*/ 0 w 1790700"/>
                  <a:gd name="connsiteY10" fmla="*/ 188024 h 2235200"/>
                  <a:gd name="connsiteX11" fmla="*/ 55071 w 1790700"/>
                  <a:gd name="connsiteY11" fmla="*/ 55071 h 2235200"/>
                  <a:gd name="connsiteX12" fmla="*/ 188024 w 1790700"/>
                  <a:gd name="connsiteY12" fmla="*/ 0 h 2235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790700" h="2235200">
                    <a:moveTo>
                      <a:pt x="1602676" y="2235200"/>
                    </a:moveTo>
                    <a:lnTo>
                      <a:pt x="188024" y="2235200"/>
                    </a:lnTo>
                    <a:cubicBezTo>
                      <a:pt x="138157" y="2235200"/>
                      <a:pt x="90332" y="2215390"/>
                      <a:pt x="55071" y="2180129"/>
                    </a:cubicBezTo>
                    <a:cubicBezTo>
                      <a:pt x="19810" y="2144868"/>
                      <a:pt x="0" y="2097043"/>
                      <a:pt x="0" y="2047176"/>
                    </a:cubicBez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1790700" y="0"/>
                    </a:lnTo>
                    <a:lnTo>
                      <a:pt x="1790700" y="0"/>
                    </a:lnTo>
                    <a:lnTo>
                      <a:pt x="1790700" y="0"/>
                    </a:lnTo>
                    <a:lnTo>
                      <a:pt x="1790700" y="2047176"/>
                    </a:lnTo>
                    <a:cubicBezTo>
                      <a:pt x="1790700" y="2097043"/>
                      <a:pt x="1770890" y="2144868"/>
                      <a:pt x="1735629" y="2180129"/>
                    </a:cubicBezTo>
                    <a:cubicBezTo>
                      <a:pt x="1700368" y="2215390"/>
                      <a:pt x="1652543" y="2235200"/>
                      <a:pt x="1602676" y="2235200"/>
                    </a:cubicBezTo>
                    <a:close/>
                  </a:path>
                </a:pathLst>
              </a:custGeom>
              <a:noFill/>
              <a:ln w="38100" cmpd="thinThick">
                <a:solidFill>
                  <a:schemeClr val="accent6"/>
                </a:solidFill>
              </a:ln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lIns="332439" tIns="277369" rIns="332438" bIns="332438" spcCol="1270"/>
              <a:lstStyle/>
              <a:p>
                <a:pPr algn="ctr" defTabSz="1733550" fontAlgn="auto">
                  <a:lnSpc>
                    <a:spcPct val="90000"/>
                  </a:lnSpc>
                  <a:spcAft>
                    <a:spcPct val="35000"/>
                  </a:spcAft>
                  <a:defRPr/>
                </a:pPr>
                <a:endParaRPr lang="el-GR" sz="3900"/>
              </a:p>
            </p:txBody>
          </p:sp>
          <p:sp>
            <p:nvSpPr>
              <p:cNvPr id="22554" name="TextBox 53"/>
              <p:cNvSpPr txBox="1">
                <a:spLocks noChangeArrowheads="1"/>
              </p:cNvSpPr>
              <p:nvPr/>
            </p:nvSpPr>
            <p:spPr bwMode="auto">
              <a:xfrm>
                <a:off x="3851920" y="2708920"/>
                <a:ext cx="1648975" cy="83097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en-US" sz="16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entury Gothic" pitchFamily="34" charset="0"/>
                  </a:rPr>
                  <a:t>CRM </a:t>
                </a:r>
                <a:r>
                  <a:rPr lang="bg-BG" sz="16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entury Gothic" pitchFamily="34" charset="0"/>
                  </a:rPr>
                  <a:t>за всички организации</a:t>
                </a:r>
                <a:endParaRPr lang="el-GR" sz="16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itchFamily="34" charset="0"/>
                </a:endParaRPr>
              </a:p>
            </p:txBody>
          </p:sp>
        </p:grpSp>
        <p:grpSp>
          <p:nvGrpSpPr>
            <p:cNvPr id="22536" name="Group 29"/>
            <p:cNvGrpSpPr>
              <a:grpSpLocks/>
            </p:cNvGrpSpPr>
            <p:nvPr/>
          </p:nvGrpSpPr>
          <p:grpSpPr bwMode="auto">
            <a:xfrm>
              <a:off x="5508104" y="2636392"/>
              <a:ext cx="1656328" cy="2235137"/>
              <a:chOff x="5508104" y="2636392"/>
              <a:chExt cx="1656328" cy="2235137"/>
            </a:xfrm>
          </p:grpSpPr>
          <p:sp>
            <p:nvSpPr>
              <p:cNvPr id="15" name="Freeform 14"/>
              <p:cNvSpPr/>
              <p:nvPr/>
            </p:nvSpPr>
            <p:spPr>
              <a:xfrm>
                <a:off x="5508825" y="2636392"/>
                <a:ext cx="1655607" cy="2235137"/>
              </a:xfrm>
              <a:custGeom>
                <a:avLst/>
                <a:gdLst>
                  <a:gd name="connsiteX0" fmla="*/ 188024 w 1790700"/>
                  <a:gd name="connsiteY0" fmla="*/ 0 h 2235200"/>
                  <a:gd name="connsiteX1" fmla="*/ 1602676 w 1790700"/>
                  <a:gd name="connsiteY1" fmla="*/ 0 h 2235200"/>
                  <a:gd name="connsiteX2" fmla="*/ 1735629 w 1790700"/>
                  <a:gd name="connsiteY2" fmla="*/ 55071 h 2235200"/>
                  <a:gd name="connsiteX3" fmla="*/ 1790700 w 1790700"/>
                  <a:gd name="connsiteY3" fmla="*/ 188024 h 2235200"/>
                  <a:gd name="connsiteX4" fmla="*/ 1790700 w 1790700"/>
                  <a:gd name="connsiteY4" fmla="*/ 2235200 h 2235200"/>
                  <a:gd name="connsiteX5" fmla="*/ 1790700 w 1790700"/>
                  <a:gd name="connsiteY5" fmla="*/ 2235200 h 2235200"/>
                  <a:gd name="connsiteX6" fmla="*/ 1790700 w 1790700"/>
                  <a:gd name="connsiteY6" fmla="*/ 2235200 h 2235200"/>
                  <a:gd name="connsiteX7" fmla="*/ 0 w 1790700"/>
                  <a:gd name="connsiteY7" fmla="*/ 2235200 h 2235200"/>
                  <a:gd name="connsiteX8" fmla="*/ 0 w 1790700"/>
                  <a:gd name="connsiteY8" fmla="*/ 2235200 h 2235200"/>
                  <a:gd name="connsiteX9" fmla="*/ 0 w 1790700"/>
                  <a:gd name="connsiteY9" fmla="*/ 2235200 h 2235200"/>
                  <a:gd name="connsiteX10" fmla="*/ 0 w 1790700"/>
                  <a:gd name="connsiteY10" fmla="*/ 188024 h 2235200"/>
                  <a:gd name="connsiteX11" fmla="*/ 55071 w 1790700"/>
                  <a:gd name="connsiteY11" fmla="*/ 55071 h 2235200"/>
                  <a:gd name="connsiteX12" fmla="*/ 188024 w 1790700"/>
                  <a:gd name="connsiteY12" fmla="*/ 0 h 2235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790700" h="2235200">
                    <a:moveTo>
                      <a:pt x="1602676" y="2235200"/>
                    </a:moveTo>
                    <a:lnTo>
                      <a:pt x="188024" y="2235200"/>
                    </a:lnTo>
                    <a:cubicBezTo>
                      <a:pt x="138157" y="2235200"/>
                      <a:pt x="90332" y="2215390"/>
                      <a:pt x="55071" y="2180129"/>
                    </a:cubicBezTo>
                    <a:cubicBezTo>
                      <a:pt x="19810" y="2144868"/>
                      <a:pt x="0" y="2097043"/>
                      <a:pt x="0" y="2047176"/>
                    </a:cubicBez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1790700" y="0"/>
                    </a:lnTo>
                    <a:lnTo>
                      <a:pt x="1790700" y="0"/>
                    </a:lnTo>
                    <a:lnTo>
                      <a:pt x="1790700" y="0"/>
                    </a:lnTo>
                    <a:lnTo>
                      <a:pt x="1790700" y="2047176"/>
                    </a:lnTo>
                    <a:cubicBezTo>
                      <a:pt x="1790700" y="2097043"/>
                      <a:pt x="1770890" y="2144868"/>
                      <a:pt x="1735629" y="2180129"/>
                    </a:cubicBezTo>
                    <a:cubicBezTo>
                      <a:pt x="1700368" y="2215390"/>
                      <a:pt x="1652543" y="2235200"/>
                      <a:pt x="1602676" y="2235200"/>
                    </a:cubicBezTo>
                    <a:close/>
                  </a:path>
                </a:pathLst>
              </a:custGeom>
              <a:noFill/>
              <a:ln w="38100" cmpd="thinThick">
                <a:solidFill>
                  <a:schemeClr val="accent6"/>
                </a:solidFill>
              </a:ln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lIns="332439" tIns="277369" rIns="332438" bIns="332438" spcCol="1270"/>
              <a:lstStyle/>
              <a:p>
                <a:pPr algn="ctr" defTabSz="1733550" fontAlgn="auto">
                  <a:lnSpc>
                    <a:spcPct val="90000"/>
                  </a:lnSpc>
                  <a:spcAft>
                    <a:spcPct val="35000"/>
                  </a:spcAft>
                  <a:defRPr/>
                </a:pPr>
                <a:endParaRPr lang="el-GR" sz="3900"/>
              </a:p>
            </p:txBody>
          </p:sp>
          <p:sp>
            <p:nvSpPr>
              <p:cNvPr id="22552" name="TextBox 15"/>
              <p:cNvSpPr txBox="1">
                <a:spLocks noChangeArrowheads="1"/>
              </p:cNvSpPr>
              <p:nvPr/>
            </p:nvSpPr>
            <p:spPr bwMode="auto">
              <a:xfrm>
                <a:off x="5508104" y="2708920"/>
                <a:ext cx="1635710" cy="132340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en-US" sz="16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entury Gothic" pitchFamily="34" charset="0"/>
                  </a:rPr>
                  <a:t>Retail </a:t>
                </a:r>
                <a:r>
                  <a:rPr lang="bg-BG" sz="16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entury Gothic" pitchFamily="34" charset="0"/>
                  </a:rPr>
                  <a:t> решения за </a:t>
                </a:r>
                <a:r>
                  <a:rPr lang="bg-BG" sz="1600" dirty="0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entury Gothic" pitchFamily="34" charset="0"/>
                  </a:rPr>
                  <a:t>магазинии </a:t>
                </a:r>
                <a:r>
                  <a:rPr lang="bg-BG" sz="16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entury Gothic" pitchFamily="34" charset="0"/>
                  </a:rPr>
                  <a:t>търговски вериги</a:t>
                </a:r>
                <a:endParaRPr lang="el-GR" sz="16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itchFamily="34" charset="0"/>
                </a:endParaRPr>
              </a:p>
            </p:txBody>
          </p:sp>
        </p:grpSp>
        <p:grpSp>
          <p:nvGrpSpPr>
            <p:cNvPr id="22537" name="Group 28"/>
            <p:cNvGrpSpPr>
              <a:grpSpLocks/>
            </p:cNvGrpSpPr>
            <p:nvPr/>
          </p:nvGrpSpPr>
          <p:grpSpPr bwMode="auto">
            <a:xfrm>
              <a:off x="7235863" y="2636392"/>
              <a:ext cx="1907994" cy="2235137"/>
              <a:chOff x="7235863" y="2636392"/>
              <a:chExt cx="1907994" cy="2235137"/>
            </a:xfrm>
          </p:grpSpPr>
          <p:sp>
            <p:nvSpPr>
              <p:cNvPr id="14" name="Freeform 13"/>
              <p:cNvSpPr/>
              <p:nvPr/>
            </p:nvSpPr>
            <p:spPr>
              <a:xfrm>
                <a:off x="7235862" y="2636392"/>
                <a:ext cx="1657194" cy="2235137"/>
              </a:xfrm>
              <a:custGeom>
                <a:avLst/>
                <a:gdLst>
                  <a:gd name="connsiteX0" fmla="*/ 188024 w 1790700"/>
                  <a:gd name="connsiteY0" fmla="*/ 0 h 2235200"/>
                  <a:gd name="connsiteX1" fmla="*/ 1602676 w 1790700"/>
                  <a:gd name="connsiteY1" fmla="*/ 0 h 2235200"/>
                  <a:gd name="connsiteX2" fmla="*/ 1735629 w 1790700"/>
                  <a:gd name="connsiteY2" fmla="*/ 55071 h 2235200"/>
                  <a:gd name="connsiteX3" fmla="*/ 1790700 w 1790700"/>
                  <a:gd name="connsiteY3" fmla="*/ 188024 h 2235200"/>
                  <a:gd name="connsiteX4" fmla="*/ 1790700 w 1790700"/>
                  <a:gd name="connsiteY4" fmla="*/ 2235200 h 2235200"/>
                  <a:gd name="connsiteX5" fmla="*/ 1790700 w 1790700"/>
                  <a:gd name="connsiteY5" fmla="*/ 2235200 h 2235200"/>
                  <a:gd name="connsiteX6" fmla="*/ 1790700 w 1790700"/>
                  <a:gd name="connsiteY6" fmla="*/ 2235200 h 2235200"/>
                  <a:gd name="connsiteX7" fmla="*/ 0 w 1790700"/>
                  <a:gd name="connsiteY7" fmla="*/ 2235200 h 2235200"/>
                  <a:gd name="connsiteX8" fmla="*/ 0 w 1790700"/>
                  <a:gd name="connsiteY8" fmla="*/ 2235200 h 2235200"/>
                  <a:gd name="connsiteX9" fmla="*/ 0 w 1790700"/>
                  <a:gd name="connsiteY9" fmla="*/ 2235200 h 2235200"/>
                  <a:gd name="connsiteX10" fmla="*/ 0 w 1790700"/>
                  <a:gd name="connsiteY10" fmla="*/ 188024 h 2235200"/>
                  <a:gd name="connsiteX11" fmla="*/ 55071 w 1790700"/>
                  <a:gd name="connsiteY11" fmla="*/ 55071 h 2235200"/>
                  <a:gd name="connsiteX12" fmla="*/ 188024 w 1790700"/>
                  <a:gd name="connsiteY12" fmla="*/ 0 h 2235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790700" h="2235200">
                    <a:moveTo>
                      <a:pt x="1602676" y="2235200"/>
                    </a:moveTo>
                    <a:lnTo>
                      <a:pt x="188024" y="2235200"/>
                    </a:lnTo>
                    <a:cubicBezTo>
                      <a:pt x="138157" y="2235200"/>
                      <a:pt x="90332" y="2215390"/>
                      <a:pt x="55071" y="2180129"/>
                    </a:cubicBezTo>
                    <a:cubicBezTo>
                      <a:pt x="19810" y="2144868"/>
                      <a:pt x="0" y="2097043"/>
                      <a:pt x="0" y="2047176"/>
                    </a:cubicBez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1790700" y="0"/>
                    </a:lnTo>
                    <a:lnTo>
                      <a:pt x="1790700" y="0"/>
                    </a:lnTo>
                    <a:lnTo>
                      <a:pt x="1790700" y="0"/>
                    </a:lnTo>
                    <a:lnTo>
                      <a:pt x="1790700" y="2047176"/>
                    </a:lnTo>
                    <a:cubicBezTo>
                      <a:pt x="1790700" y="2097043"/>
                      <a:pt x="1770890" y="2144868"/>
                      <a:pt x="1735629" y="2180129"/>
                    </a:cubicBezTo>
                    <a:cubicBezTo>
                      <a:pt x="1700368" y="2215390"/>
                      <a:pt x="1652543" y="2235200"/>
                      <a:pt x="1602676" y="2235200"/>
                    </a:cubicBezTo>
                    <a:close/>
                  </a:path>
                </a:pathLst>
              </a:custGeom>
              <a:noFill/>
              <a:ln w="38100" cmpd="thinThick">
                <a:solidFill>
                  <a:schemeClr val="accent6"/>
                </a:solidFill>
              </a:ln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lIns="332439" tIns="277369" rIns="332438" bIns="332438" spcCol="1270"/>
              <a:lstStyle/>
              <a:p>
                <a:pPr algn="ctr" defTabSz="1733550" fontAlgn="auto">
                  <a:lnSpc>
                    <a:spcPct val="90000"/>
                  </a:lnSpc>
                  <a:spcAft>
                    <a:spcPct val="35000"/>
                  </a:spcAft>
                  <a:defRPr/>
                </a:pPr>
                <a:endParaRPr lang="el-GR" sz="3900"/>
              </a:p>
            </p:txBody>
          </p:sp>
          <p:sp>
            <p:nvSpPr>
              <p:cNvPr id="22550" name="TextBox 16"/>
              <p:cNvSpPr txBox="1">
                <a:spLocks noChangeArrowheads="1"/>
              </p:cNvSpPr>
              <p:nvPr/>
            </p:nvSpPr>
            <p:spPr bwMode="auto">
              <a:xfrm>
                <a:off x="7308303" y="2708920"/>
                <a:ext cx="1835554" cy="10771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bg-BG" sz="16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entury Gothic" pitchFamily="34" charset="0"/>
                  </a:rPr>
                  <a:t>Интегрирана система за ресторанти / кетъринг</a:t>
                </a:r>
                <a:endParaRPr lang="el-GR" sz="16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itchFamily="34" charset="0"/>
                </a:endParaRPr>
              </a:p>
            </p:txBody>
          </p:sp>
        </p:grpSp>
        <p:sp>
          <p:nvSpPr>
            <p:cNvPr id="32" name="Rounded Rectangle 31"/>
            <p:cNvSpPr/>
            <p:nvPr/>
          </p:nvSpPr>
          <p:spPr>
            <a:xfrm>
              <a:off x="251520" y="1772816"/>
              <a:ext cx="8712967" cy="936599"/>
            </a:xfrm>
            <a:prstGeom prst="roundRect">
              <a:avLst>
                <a:gd name="adj" fmla="val 10000"/>
              </a:avLst>
            </a:prstGeom>
            <a:solidFill>
              <a:schemeClr val="tx1">
                <a:alpha val="90000"/>
              </a:schemeClr>
            </a:solidFill>
            <a:ln>
              <a:solidFill>
                <a:srgbClr val="FF9900">
                  <a:alpha val="90000"/>
                </a:srgbClr>
              </a:solidFill>
            </a:ln>
          </p:spPr>
          <p:style>
            <a:lnRef idx="2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2539" name="Rectangle 18"/>
            <p:cNvSpPr>
              <a:spLocks noChangeArrowheads="1"/>
            </p:cNvSpPr>
            <p:nvPr/>
          </p:nvSpPr>
          <p:spPr bwMode="auto">
            <a:xfrm>
              <a:off x="323528" y="1918573"/>
              <a:ext cx="1656184" cy="6463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en-US" b="1">
                  <a:solidFill>
                    <a:schemeClr val="bg1"/>
                  </a:solidFill>
                  <a:latin typeface="Century Gothic" pitchFamily="34" charset="0"/>
                </a:rPr>
                <a:t>Commercial </a:t>
              </a:r>
            </a:p>
            <a:p>
              <a:pPr algn="ctr"/>
              <a:r>
                <a:rPr lang="en-US" b="1">
                  <a:solidFill>
                    <a:schemeClr val="bg1"/>
                  </a:solidFill>
                  <a:latin typeface="Century Gothic" pitchFamily="34" charset="0"/>
                </a:rPr>
                <a:t>Advanced</a:t>
              </a:r>
            </a:p>
          </p:txBody>
        </p:sp>
        <p:sp>
          <p:nvSpPr>
            <p:cNvPr id="22540" name="Rectangle 19"/>
            <p:cNvSpPr>
              <a:spLocks noChangeArrowheads="1"/>
            </p:cNvSpPr>
            <p:nvPr/>
          </p:nvSpPr>
          <p:spPr bwMode="auto">
            <a:xfrm>
              <a:off x="2051720" y="1916832"/>
              <a:ext cx="1656184" cy="6463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en-US" b="1">
                  <a:solidFill>
                    <a:schemeClr val="bg1"/>
                  </a:solidFill>
                  <a:latin typeface="Century Gothic" pitchFamily="34" charset="0"/>
                </a:rPr>
                <a:t>Enterprise Suite</a:t>
              </a:r>
            </a:p>
          </p:txBody>
        </p:sp>
        <p:sp>
          <p:nvSpPr>
            <p:cNvPr id="22541" name="Rectangle 20"/>
            <p:cNvSpPr>
              <a:spLocks noChangeArrowheads="1"/>
            </p:cNvSpPr>
            <p:nvPr/>
          </p:nvSpPr>
          <p:spPr bwMode="auto">
            <a:xfrm>
              <a:off x="3779912" y="2051556"/>
              <a:ext cx="1656184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en-US" b="1">
                  <a:solidFill>
                    <a:schemeClr val="bg1"/>
                  </a:solidFill>
                  <a:latin typeface="Century Gothic" pitchFamily="34" charset="0"/>
                </a:rPr>
                <a:t>CRM</a:t>
              </a:r>
            </a:p>
          </p:txBody>
        </p:sp>
        <p:sp>
          <p:nvSpPr>
            <p:cNvPr id="22542" name="Rectangle 21"/>
            <p:cNvSpPr>
              <a:spLocks noChangeArrowheads="1"/>
            </p:cNvSpPr>
            <p:nvPr/>
          </p:nvSpPr>
          <p:spPr bwMode="auto">
            <a:xfrm>
              <a:off x="5508104" y="2051556"/>
              <a:ext cx="1656184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en-US" b="1">
                  <a:solidFill>
                    <a:schemeClr val="bg1"/>
                  </a:solidFill>
                  <a:latin typeface="Century Gothic" pitchFamily="34" charset="0"/>
                </a:rPr>
                <a:t>Retail</a:t>
              </a:r>
            </a:p>
          </p:txBody>
        </p:sp>
        <p:sp>
          <p:nvSpPr>
            <p:cNvPr id="22543" name="Rectangle 22"/>
            <p:cNvSpPr>
              <a:spLocks noChangeArrowheads="1"/>
            </p:cNvSpPr>
            <p:nvPr/>
          </p:nvSpPr>
          <p:spPr bwMode="auto">
            <a:xfrm>
              <a:off x="7164288" y="1916832"/>
              <a:ext cx="1656184" cy="6463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en-US" b="1">
                  <a:solidFill>
                    <a:schemeClr val="bg1"/>
                  </a:solidFill>
                  <a:latin typeface="Century Gothic" pitchFamily="34" charset="0"/>
                </a:rPr>
                <a:t>Restaurant /</a:t>
              </a:r>
            </a:p>
            <a:p>
              <a:pPr algn="ctr"/>
              <a:r>
                <a:rPr lang="en-US" b="1">
                  <a:solidFill>
                    <a:schemeClr val="bg1"/>
                  </a:solidFill>
                  <a:latin typeface="Century Gothic" pitchFamily="34" charset="0"/>
                </a:rPr>
                <a:t>Delivery</a:t>
              </a:r>
            </a:p>
          </p:txBody>
        </p:sp>
        <p:pic>
          <p:nvPicPr>
            <p:cNvPr id="22544" name="Picture 4"/>
            <p:cNvPicPr>
              <a:picLocks noChangeAspect="1" noChangeArrowheads="1"/>
            </p:cNvPicPr>
            <p:nvPr/>
          </p:nvPicPr>
          <p:blipFill>
            <a:blip r:embed="rId3"/>
            <a:srcRect t="6429" b="5336"/>
            <a:stretch>
              <a:fillRect/>
            </a:stretch>
          </p:blipFill>
          <p:spPr bwMode="auto">
            <a:xfrm>
              <a:off x="3917236" y="5018619"/>
              <a:ext cx="1440160" cy="10801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2545" name="Picture 6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384650" y="5006414"/>
              <a:ext cx="1523054" cy="11045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2546" name="Picture 7"/>
            <p:cNvPicPr>
              <a:picLocks noChangeAspect="1" noChangeArrowheads="1"/>
            </p:cNvPicPr>
            <p:nvPr/>
          </p:nvPicPr>
          <p:blipFill>
            <a:blip r:embed="rId5"/>
            <a:srcRect b="6395"/>
            <a:stretch>
              <a:fillRect/>
            </a:stretch>
          </p:blipFill>
          <p:spPr bwMode="auto">
            <a:xfrm>
              <a:off x="5724128" y="4952054"/>
              <a:ext cx="1245294" cy="1213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2547" name="Picture 8"/>
            <p:cNvPicPr>
              <a:picLocks noChangeAspect="1" noChangeArrowheads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 bwMode="auto">
            <a:xfrm>
              <a:off x="7356684" y="5018619"/>
              <a:ext cx="1442016" cy="10801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2548" name="Picture 9"/>
            <p:cNvPicPr>
              <a:picLocks noChangeAspect="1" noChangeArrowheads="1"/>
            </p:cNvPicPr>
            <p:nvPr/>
          </p:nvPicPr>
          <p:blipFill>
            <a:blip r:embed="rId7"/>
            <a:srcRect t="6133"/>
            <a:stretch>
              <a:fillRect/>
            </a:stretch>
          </p:blipFill>
          <p:spPr bwMode="auto">
            <a:xfrm>
              <a:off x="2134614" y="5007538"/>
              <a:ext cx="1492943" cy="110228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37" name="TextBox 36"/>
          <p:cNvSpPr txBox="1"/>
          <p:nvPr/>
        </p:nvSpPr>
        <p:spPr>
          <a:xfrm>
            <a:off x="395288" y="6361113"/>
            <a:ext cx="2994025" cy="381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b="1" baseline="-25000" dirty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DO YOU SPEAK FUTURE </a:t>
            </a:r>
            <a:r>
              <a:rPr lang="en-US" sz="2800" b="1" baseline="-25000" dirty="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?</a:t>
            </a:r>
            <a:endParaRPr lang="el-GR" sz="2800" b="1" baseline="-25000" dirty="0">
              <a:solidFill>
                <a:schemeClr val="accent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itchFamily="34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9214</TotalTime>
  <Words>547</Words>
  <Application>Microsoft Office PowerPoint</Application>
  <PresentationFormat>On-screen Show (4:3)</PresentationFormat>
  <Paragraphs>157</Paragraphs>
  <Slides>20</Slides>
  <Notes>18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Office Theme</vt:lpstr>
      <vt:lpstr>Slide 1</vt:lpstr>
      <vt:lpstr>Galaxy е</vt:lpstr>
      <vt:lpstr>Иновативна технология</vt:lpstr>
      <vt:lpstr>Иновативна технология</vt:lpstr>
      <vt:lpstr>Иновативна технология</vt:lpstr>
      <vt:lpstr>Иновативна технология</vt:lpstr>
      <vt:lpstr>Уникален клиентски опит</vt:lpstr>
      <vt:lpstr>Уникален клиентски опит</vt:lpstr>
      <vt:lpstr>Уникален клиентски опит</vt:lpstr>
      <vt:lpstr>Уникален клиентски опит</vt:lpstr>
      <vt:lpstr>Уникален клиентски опит</vt:lpstr>
      <vt:lpstr>Уникален клиентски опит</vt:lpstr>
      <vt:lpstr>Ползи за бизнеса</vt:lpstr>
      <vt:lpstr>Ползи за бизнеса</vt:lpstr>
      <vt:lpstr>Ползи за бизнеса</vt:lpstr>
      <vt:lpstr>Ползи за бизнеса</vt:lpstr>
      <vt:lpstr>Ползи за бизнеса</vt:lpstr>
      <vt:lpstr>Slide 18</vt:lpstr>
      <vt:lpstr>Slide 19</vt:lpstr>
      <vt:lpstr>Galaxy серии системи за бизнеса</vt:lpstr>
    </vt:vector>
  </TitlesOfParts>
  <Company>SingularLogic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SL</dc:creator>
  <cp:lastModifiedBy>Ivailo Dimitrov</cp:lastModifiedBy>
  <cp:revision>1454</cp:revision>
  <dcterms:created xsi:type="dcterms:W3CDTF">2010-09-29T13:42:00Z</dcterms:created>
  <dcterms:modified xsi:type="dcterms:W3CDTF">2012-02-03T12:44:24Z</dcterms:modified>
</cp:coreProperties>
</file>